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12" r:id="rId5"/>
    <p:sldId id="332" r:id="rId6"/>
    <p:sldId id="329" r:id="rId7"/>
    <p:sldId id="338" r:id="rId8"/>
    <p:sldId id="339" r:id="rId9"/>
    <p:sldId id="330" r:id="rId10"/>
    <p:sldId id="333" r:id="rId11"/>
    <p:sldId id="313" r:id="rId12"/>
    <p:sldId id="314" r:id="rId13"/>
    <p:sldId id="315" r:id="rId14"/>
    <p:sldId id="316" r:id="rId15"/>
    <p:sldId id="334" r:id="rId16"/>
    <p:sldId id="327" r:id="rId17"/>
    <p:sldId id="336" r:id="rId18"/>
    <p:sldId id="335" r:id="rId19"/>
    <p:sldId id="340" r:id="rId20"/>
    <p:sldId id="318" r:id="rId21"/>
    <p:sldId id="341" r:id="rId22"/>
    <p:sldId id="324" r:id="rId23"/>
    <p:sldId id="320" r:id="rId24"/>
    <p:sldId id="321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mc="http://schemas.openxmlformats.org/markup-compatibility/2006" xmlns:mv="urn:schemas-microsoft-com:mac:vml" xmlns="" xmlns:p14="http://schemas.microsoft.com/office/powerpoint/2010/main">
        <p14:section name="Standaardsectie" id="{9D33131B-CA3F-41DC-868E-776043ABDBDA}">
          <p14:sldIdLst>
            <p14:sldId id="312"/>
            <p14:sldId id="278"/>
            <p14:sldId id="279"/>
            <p14:sldId id="282"/>
            <p14:sldId id="313"/>
            <p14:sldId id="314"/>
          </p14:sldIdLst>
        </p14:section>
      </p14:sectionLst>
    </p:ext>
    <p:ext uri="{EFAFB233-063F-42B5-8137-9DF3F51BA10A}">
      <p15:sldGuideLst xmlns:mc="http://schemas.openxmlformats.org/markup-compatibility/2006" xmlns:mv="urn:schemas-microsoft-com:mac:vml"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="" xmlns:p14="http://schemas.microsoft.com/office/powerpoint/2010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="" xmlns:p14="http://schemas.microsoft.com/office/powerpoint/2010/main" val="1"/>
      </p:ext>
    </p:extLst>
  </p:showPr>
  <p:clrMru>
    <a:srgbClr val="EBEED7"/>
    <a:srgbClr val="0C4857"/>
    <a:srgbClr val="F9E3BD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7" autoAdjust="0"/>
    <p:restoredTop sz="94577" autoAdjust="0"/>
  </p:normalViewPr>
  <p:slideViewPr>
    <p:cSldViewPr snapToGrid="0" snapToObjects="1">
      <p:cViewPr varScale="1">
        <p:scale>
          <a:sx n="97" d="100"/>
          <a:sy n="97" d="100"/>
        </p:scale>
        <p:origin x="-37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-werk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Number of SSA </a:t>
            </a:r>
            <a:r>
              <a:rPr lang="en-US" sz="1600" b="1" dirty="0"/>
              <a:t>countries with </a:t>
            </a:r>
            <a:r>
              <a:rPr lang="en-US" sz="1600" b="1" dirty="0" smtClean="0"/>
              <a:t>Cash Transfers </a:t>
            </a:r>
            <a:endParaRPr lang="en-US" sz="1600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Sheet2!$D$7</c:f>
              <c:strCache>
                <c:ptCount val="1"/>
                <c:pt idx="0">
                  <c:v>Countries with 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Sheet2!$E$6:$G$6</c:f>
              <c:numCache>
                <c:formatCode>General</c:formatCode>
                <c:ptCount val="3"/>
                <c:pt idx="0">
                  <c:v>2010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Sheet2!$E$7:$G$7</c:f>
              <c:numCache>
                <c:formatCode>General</c:formatCode>
                <c:ptCount val="3"/>
                <c:pt idx="0">
                  <c:v>21</c:v>
                </c:pt>
                <c:pt idx="1">
                  <c:v>37</c:v>
                </c:pt>
                <c:pt idx="2">
                  <c:v>40</c:v>
                </c:pt>
              </c:numCache>
            </c:numRef>
          </c:val>
        </c:ser>
        <c:gapWidth val="219"/>
        <c:overlap val="-27"/>
        <c:axId val="76276480"/>
        <c:axId val="76278016"/>
      </c:barChart>
      <c:catAx>
        <c:axId val="76276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6278016"/>
        <c:crosses val="autoZero"/>
        <c:auto val="1"/>
        <c:lblAlgn val="ctr"/>
        <c:lblOffset val="100"/>
      </c:catAx>
      <c:valAx>
        <c:axId val="762780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627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7.0980399999999999E-2"/>
          <c:y val="0.17604400000000003"/>
          <c:w val="0.92902000000000007"/>
          <c:h val="0.74056299999999997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External </c:v>
                </c:pt>
              </c:strCache>
            </c:strRef>
          </c:tx>
          <c:spPr>
            <a:solidFill>
              <a:srgbClr val="376092"/>
            </a:solidFill>
            <a:ln w="12700" cap="flat">
              <a:noFill/>
              <a:miter lim="400000"/>
            </a:ln>
            <a:effectLst/>
          </c:spPr>
          <c:cat>
            <c:strRef>
              <c:f>Sheet1!$A$2:$A$13</c:f>
              <c:strCache>
                <c:ptCount val="12"/>
                <c:pt idx="0">
                  <c:v>LIBERIA</c:v>
                </c:pt>
                <c:pt idx="1">
                  <c:v>SIERRA LEONE</c:v>
                </c:pt>
                <c:pt idx="2">
                  <c:v>BURKINA FASO</c:v>
                </c:pt>
                <c:pt idx="3">
                  <c:v>CAMEROON</c:v>
                </c:pt>
                <c:pt idx="4">
                  <c:v>TOGO</c:v>
                </c:pt>
                <c:pt idx="5">
                  <c:v>ZAMBIA</c:v>
                </c:pt>
                <c:pt idx="6">
                  <c:v>KENYA</c:v>
                </c:pt>
                <c:pt idx="7">
                  <c:v>NIGER</c:v>
                </c:pt>
                <c:pt idx="8">
                  <c:v>BENIN</c:v>
                </c:pt>
                <c:pt idx="9">
                  <c:v>MOZAMBIQUE</c:v>
                </c:pt>
                <c:pt idx="10">
                  <c:v>MALI</c:v>
                </c:pt>
                <c:pt idx="11">
                  <c:v>MAURITANIA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94</c:v>
                </c:pt>
                <c:pt idx="1">
                  <c:v>85</c:v>
                </c:pt>
                <c:pt idx="2">
                  <c:v>80</c:v>
                </c:pt>
                <c:pt idx="3">
                  <c:v>77</c:v>
                </c:pt>
                <c:pt idx="4">
                  <c:v>75</c:v>
                </c:pt>
                <c:pt idx="5">
                  <c:v>75</c:v>
                </c:pt>
                <c:pt idx="6">
                  <c:v>71</c:v>
                </c:pt>
                <c:pt idx="7">
                  <c:v>67</c:v>
                </c:pt>
                <c:pt idx="8">
                  <c:v>65</c:v>
                </c:pt>
                <c:pt idx="9">
                  <c:v>62</c:v>
                </c:pt>
                <c:pt idx="10">
                  <c:v>60</c:v>
                </c:pt>
                <c:pt idx="11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C000"/>
            </a:solidFill>
            <a:ln w="12700" cap="flat">
              <a:noFill/>
              <a:miter lim="400000"/>
            </a:ln>
            <a:effectLst/>
          </c:spPr>
          <c:cat>
            <c:strRef>
              <c:f>Sheet1!$A$2:$A$13</c:f>
              <c:strCache>
                <c:ptCount val="12"/>
                <c:pt idx="0">
                  <c:v>LIBERIA</c:v>
                </c:pt>
                <c:pt idx="1">
                  <c:v>SIERRA LEONE</c:v>
                </c:pt>
                <c:pt idx="2">
                  <c:v>BURKINA FASO</c:v>
                </c:pt>
                <c:pt idx="3">
                  <c:v>CAMEROON</c:v>
                </c:pt>
                <c:pt idx="4">
                  <c:v>TOGO</c:v>
                </c:pt>
                <c:pt idx="5">
                  <c:v>ZAMBIA</c:v>
                </c:pt>
                <c:pt idx="6">
                  <c:v>KENYA</c:v>
                </c:pt>
                <c:pt idx="7">
                  <c:v>NIGER</c:v>
                </c:pt>
                <c:pt idx="8">
                  <c:v>BENIN</c:v>
                </c:pt>
                <c:pt idx="9">
                  <c:v>MOZAMBIQUE</c:v>
                </c:pt>
                <c:pt idx="10">
                  <c:v>MALI</c:v>
                </c:pt>
                <c:pt idx="11">
                  <c:v>MAURITANIA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</c:v>
                </c:pt>
                <c:pt idx="1">
                  <c:v>15</c:v>
                </c:pt>
                <c:pt idx="2">
                  <c:v>20</c:v>
                </c:pt>
                <c:pt idx="3">
                  <c:v>23</c:v>
                </c:pt>
                <c:pt idx="4">
                  <c:v>25</c:v>
                </c:pt>
                <c:pt idx="5">
                  <c:v>25</c:v>
                </c:pt>
                <c:pt idx="6">
                  <c:v>29</c:v>
                </c:pt>
                <c:pt idx="7">
                  <c:v>33</c:v>
                </c:pt>
                <c:pt idx="8">
                  <c:v>35</c:v>
                </c:pt>
                <c:pt idx="9">
                  <c:v>38</c:v>
                </c:pt>
                <c:pt idx="10">
                  <c:v>40</c:v>
                </c:pt>
                <c:pt idx="11">
                  <c:v>62</c:v>
                </c:pt>
              </c:numCache>
            </c:numRef>
          </c:val>
        </c:ser>
        <c:gapWidth val="75"/>
        <c:overlap val="100"/>
        <c:axId val="82322560"/>
        <c:axId val="82324096"/>
      </c:barChart>
      <c:catAx>
        <c:axId val="82322560"/>
        <c:scaling>
          <c:orientation val="minMax"/>
        </c:scaling>
        <c:axPos val="b"/>
        <c:numFmt formatCode="General" sourceLinked="1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4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nl-NL"/>
          </a:p>
        </c:txPr>
        <c:crossAx val="82324096"/>
        <c:crosses val="autoZero"/>
        <c:auto val="1"/>
        <c:lblAlgn val="ctr"/>
        <c:lblOffset val="100"/>
        <c:noMultiLvlLbl val="1"/>
      </c:catAx>
      <c:valAx>
        <c:axId val="82324096"/>
        <c:scaling>
          <c:orientation val="minMax"/>
        </c:scaling>
        <c:axPos val="l"/>
        <c:numFmt formatCode="0%" sourceLinked="0"/>
        <c:maj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8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nl-NL"/>
          </a:p>
        </c:txPr>
        <c:crossAx val="82322560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28772200000000003"/>
          <c:y val="0"/>
          <c:w val="0.46860099999999999"/>
          <c:h val="0.1469290337358090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2000" b="0" i="0" u="none" strike="noStrike">
              <a:solidFill>
                <a:srgbClr val="000000"/>
              </a:solidFill>
              <a:effectLst/>
              <a:latin typeface="Calibri"/>
            </a:defRPr>
          </a:pPr>
          <a:endParaRPr lang="nl-N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0.62406</cdr:x>
      <cdr:y>0.08484</cdr:y>
    </cdr:to>
    <cdr:sp macro="" textlink="">
      <cdr:nvSpPr>
        <cdr:cNvPr id="2" name="Shape 131"/>
        <cdr:cNvSpPr/>
      </cdr:nvSpPr>
      <cdr:spPr>
        <a:xfrm xmlns:a="http://schemas.openxmlformats.org/drawingml/2006/main">
          <a:off x="0" y="0"/>
          <a:ext cx="5334001" cy="338554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lc="http://schemas.openxmlformats.org/drawingml/2006/lockedCanvas" xmlns="" xmlns:ma14="http://schemas.microsoft.com/office/mac/drawingml/2011/main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lIns="45719" rIns="45719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w Cen MT"/>
            </a:defRPr>
          </a:lvl9pPr>
        </a:lstStyle>
        <a:p xmlns:a="http://schemas.openxmlformats.org/drawingml/2006/main">
          <a:pPr lvl="0">
            <a:defRPr sz="1800"/>
          </a:pPr>
          <a:r>
            <a:rPr sz="1600" b="1" dirty="0"/>
            <a:t>Source: </a:t>
          </a:r>
          <a:r>
            <a:rPr sz="1600" b="1" dirty="0" err="1"/>
            <a:t>Gentillini</a:t>
          </a:r>
          <a:r>
            <a:rPr sz="1600" b="1" dirty="0"/>
            <a:t> et al, 2014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691F-F708-EB4F-98AB-AF03D7B3E279}" type="datetimeFigureOut">
              <a:rPr lang="nl-NL" smtClean="0"/>
              <a:pPr/>
              <a:t>7-7-2016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7B20E-F14D-A94E-A039-F28A9E025BF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13975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2CD19-513C-AE4D-B372-4A2EFC860245}" type="datetimeFigureOut">
              <a:rPr lang="nl-NL" smtClean="0"/>
              <a:pPr/>
              <a:t>7-7-2016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4EAD7-8594-C64A-B91F-E2F5F1550A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69667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EED7">
              <a:alpha val="62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ED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599" y="839196"/>
            <a:ext cx="6296467" cy="867875"/>
          </a:xfrm>
        </p:spPr>
        <p:txBody>
          <a:bodyPr anchor="t"/>
          <a:lstStyle>
            <a:lvl1pPr algn="l">
              <a:defRPr b="1" i="0" spc="80">
                <a:solidFill>
                  <a:srgbClr val="0C4857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17816"/>
            <a:ext cx="3921402" cy="13144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0">
                <a:solidFill>
                  <a:srgbClr val="0C4857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714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72550" y="0"/>
            <a:ext cx="1714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5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988682"/>
            <a:ext cx="9144000" cy="15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71712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EED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714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72550" y="0"/>
            <a:ext cx="1714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5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988682"/>
            <a:ext cx="9144000" cy="15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53534" y="542545"/>
            <a:ext cx="5731934" cy="659299"/>
          </a:xfrm>
        </p:spPr>
        <p:txBody>
          <a:bodyPr/>
          <a:lstStyle>
            <a:lvl1pPr>
              <a:defRPr>
                <a:solidFill>
                  <a:srgbClr val="0C48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3532" y="4352661"/>
            <a:ext cx="2133600" cy="273844"/>
          </a:xfrm>
        </p:spPr>
        <p:txBody>
          <a:bodyPr/>
          <a:lstStyle>
            <a:lvl1pPr>
              <a:defRPr>
                <a:solidFill>
                  <a:srgbClr val="0C4857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53532" y="1349883"/>
            <a:ext cx="3921402" cy="13144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0">
                <a:solidFill>
                  <a:srgbClr val="0C4857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6800" y="4484997"/>
            <a:ext cx="2091882" cy="35588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75557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EED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714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72550" y="0"/>
            <a:ext cx="1714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5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988682"/>
            <a:ext cx="9144000" cy="15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53534" y="542545"/>
            <a:ext cx="5731934" cy="659299"/>
          </a:xfrm>
        </p:spPr>
        <p:txBody>
          <a:bodyPr/>
          <a:lstStyle>
            <a:lvl1pPr>
              <a:defRPr>
                <a:solidFill>
                  <a:srgbClr val="0C48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3532" y="4352661"/>
            <a:ext cx="2133600" cy="273844"/>
          </a:xfrm>
        </p:spPr>
        <p:txBody>
          <a:bodyPr/>
          <a:lstStyle>
            <a:lvl1pPr>
              <a:defRPr>
                <a:solidFill>
                  <a:srgbClr val="0C4857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53532" y="1349883"/>
            <a:ext cx="3921402" cy="1314450"/>
          </a:xfrm>
        </p:spPr>
        <p:txBody>
          <a:bodyPr anchor="t">
            <a:normAutofit/>
          </a:bodyPr>
          <a:lstStyle>
            <a:lvl1pPr marL="285750" indent="-285750" algn="l">
              <a:buFont typeface="Arial"/>
              <a:buChar char="•"/>
              <a:defRPr sz="1600" b="0" i="0">
                <a:solidFill>
                  <a:srgbClr val="0C4857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6800" y="4484997"/>
            <a:ext cx="2091882" cy="35588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57801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#Nummeric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EED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714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72550" y="0"/>
            <a:ext cx="1714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5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988682"/>
            <a:ext cx="9144000" cy="15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53534" y="542545"/>
            <a:ext cx="5731934" cy="659299"/>
          </a:xfrm>
        </p:spPr>
        <p:txBody>
          <a:bodyPr/>
          <a:lstStyle>
            <a:lvl1pPr>
              <a:defRPr>
                <a:solidFill>
                  <a:srgbClr val="0C48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3532" y="4352661"/>
            <a:ext cx="2133600" cy="273844"/>
          </a:xfrm>
        </p:spPr>
        <p:txBody>
          <a:bodyPr/>
          <a:lstStyle>
            <a:lvl1pPr>
              <a:defRPr>
                <a:solidFill>
                  <a:srgbClr val="0C4857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53532" y="1349883"/>
            <a:ext cx="3921402" cy="1314450"/>
          </a:xfrm>
        </p:spPr>
        <p:txBody>
          <a:bodyPr anchor="t">
            <a:normAutofit/>
          </a:bodyPr>
          <a:lstStyle>
            <a:lvl1pPr marL="342900" indent="-342900" algn="l">
              <a:buFont typeface="+mj-lt"/>
              <a:buAutoNum type="arabicPeriod"/>
              <a:defRPr sz="1600" b="0" i="0">
                <a:solidFill>
                  <a:srgbClr val="0C4857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6800" y="4484997"/>
            <a:ext cx="2091882" cy="35588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00926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#ABC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EED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714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72550" y="0"/>
            <a:ext cx="1714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5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988682"/>
            <a:ext cx="9144000" cy="15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53534" y="542545"/>
            <a:ext cx="5731934" cy="659299"/>
          </a:xfrm>
        </p:spPr>
        <p:txBody>
          <a:bodyPr/>
          <a:lstStyle>
            <a:lvl1pPr>
              <a:defRPr>
                <a:solidFill>
                  <a:srgbClr val="0C48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3532" y="4352661"/>
            <a:ext cx="2133600" cy="273844"/>
          </a:xfrm>
        </p:spPr>
        <p:txBody>
          <a:bodyPr/>
          <a:lstStyle>
            <a:lvl1pPr>
              <a:defRPr>
                <a:solidFill>
                  <a:srgbClr val="0C4857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53532" y="1349883"/>
            <a:ext cx="3921402" cy="1314450"/>
          </a:xfrm>
        </p:spPr>
        <p:txBody>
          <a:bodyPr anchor="t">
            <a:normAutofit/>
          </a:bodyPr>
          <a:lstStyle>
            <a:lvl1pPr marL="342900" indent="-342900" algn="l">
              <a:buFont typeface="+mj-lt"/>
              <a:buAutoNum type="alphaUcPeriod"/>
              <a:defRPr sz="1600" b="0" i="0">
                <a:solidFill>
                  <a:srgbClr val="0C4857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6800" y="4484997"/>
            <a:ext cx="2091882" cy="35588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51949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#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EED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714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72550" y="0"/>
            <a:ext cx="1714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5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988682"/>
            <a:ext cx="9144000" cy="154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53534" y="542545"/>
            <a:ext cx="5731934" cy="659299"/>
          </a:xfrm>
        </p:spPr>
        <p:txBody>
          <a:bodyPr/>
          <a:lstStyle>
            <a:lvl1pPr>
              <a:defRPr>
                <a:solidFill>
                  <a:srgbClr val="0C48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3532" y="4352661"/>
            <a:ext cx="2133600" cy="273844"/>
          </a:xfrm>
        </p:spPr>
        <p:txBody>
          <a:bodyPr/>
          <a:lstStyle>
            <a:lvl1pPr>
              <a:defRPr>
                <a:solidFill>
                  <a:srgbClr val="0C4857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53532" y="1349883"/>
            <a:ext cx="3921402" cy="436584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 i="0">
                <a:solidFill>
                  <a:srgbClr val="0C4857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6800" y="4484997"/>
            <a:ext cx="2091882" cy="35588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94809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534" y="917195"/>
            <a:ext cx="5731934" cy="659299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532" y="1733550"/>
            <a:ext cx="7713135" cy="2590800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32" y="4493419"/>
            <a:ext cx="2133600" cy="273844"/>
          </a:xfrm>
          <a:prstGeom prst="rect">
            <a:avLst/>
          </a:prstGeom>
        </p:spPr>
        <p:txBody>
          <a:bodyPr vert="horz" lIns="0" tIns="0" rIns="91440" bIns="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Helevetica"/>
                <a:cs typeface="Helevetica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982133" y="4622800"/>
            <a:ext cx="914400" cy="914400"/>
          </a:xfrm>
          <a:prstGeom prst="rect">
            <a:avLst/>
          </a:prstGeom>
        </p:spPr>
        <p:txBody>
          <a:bodyPr vert="horz" wrap="none" lIns="0" tIns="0" rIns="91440" bIns="0" rtlCol="0" anchor="t">
            <a:normAutofit/>
          </a:bodyPr>
          <a:lstStyle/>
          <a:p>
            <a:pPr>
              <a:lnSpc>
                <a:spcPct val="120000"/>
              </a:lnSpc>
            </a:pPr>
            <a:endParaRPr lang="nl-NL" sz="1600" dirty="0" smtClean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534" y="463236"/>
            <a:ext cx="7651164" cy="6592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Calibri"/>
                <a:cs typeface="Calibri"/>
              </a:rPr>
              <a:t>PUTTING KNOWLEDGE TO WORK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nl-NL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3531" y="1656791"/>
            <a:ext cx="7651167" cy="1052534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latin typeface="Calibri"/>
                <a:cs typeface="Calibri"/>
              </a:rPr>
              <a:t>STRATEGICALLY MOVING SOCIAL PROTECTION UP THE AFRICAN POLICY AGENDA</a:t>
            </a:r>
          </a:p>
          <a:p>
            <a:pPr algn="ctr"/>
            <a:endParaRPr lang="en-US" sz="3000" b="1" dirty="0" smtClean="0">
              <a:latin typeface="Calibri"/>
              <a:cs typeface="Calibri"/>
            </a:endParaRPr>
          </a:p>
          <a:p>
            <a:pPr algn="r"/>
            <a:r>
              <a:rPr lang="nl-NL" sz="1400" b="1" dirty="0" err="1" smtClean="0">
                <a:latin typeface="Calibri"/>
                <a:cs typeface="Calibri"/>
              </a:rPr>
              <a:t>Social</a:t>
            </a:r>
            <a:r>
              <a:rPr lang="nl-NL" sz="1400" b="1" dirty="0" smtClean="0">
                <a:latin typeface="Calibri"/>
                <a:cs typeface="Calibri"/>
              </a:rPr>
              <a:t> </a:t>
            </a:r>
            <a:r>
              <a:rPr lang="nl-NL" sz="1400" b="1" dirty="0" err="1" smtClean="0">
                <a:latin typeface="Calibri"/>
                <a:cs typeface="Calibri"/>
              </a:rPr>
              <a:t>Protection</a:t>
            </a:r>
            <a:r>
              <a:rPr lang="nl-NL" sz="1400" b="1" dirty="0" smtClean="0">
                <a:latin typeface="Calibri"/>
                <a:cs typeface="Calibri"/>
              </a:rPr>
              <a:t> Seminar</a:t>
            </a:r>
          </a:p>
          <a:p>
            <a:pPr algn="r"/>
            <a:r>
              <a:rPr lang="nl-NL" sz="1400" b="1" dirty="0" err="1" smtClean="0">
                <a:latin typeface="Calibri"/>
                <a:cs typeface="Calibri"/>
              </a:rPr>
              <a:t>Min.</a:t>
            </a:r>
            <a:r>
              <a:rPr lang="nl-NL" sz="1400" b="1" dirty="0" smtClean="0">
                <a:latin typeface="Calibri"/>
                <a:cs typeface="Calibri"/>
              </a:rPr>
              <a:t> of </a:t>
            </a:r>
            <a:r>
              <a:rPr lang="nl-NL" sz="1400" b="1" dirty="0" err="1" smtClean="0">
                <a:latin typeface="Calibri"/>
                <a:cs typeface="Calibri"/>
              </a:rPr>
              <a:t>Foreign</a:t>
            </a:r>
            <a:r>
              <a:rPr lang="nl-NL" sz="1400" b="1" dirty="0" smtClean="0">
                <a:latin typeface="Calibri"/>
                <a:cs typeface="Calibri"/>
              </a:rPr>
              <a:t> </a:t>
            </a:r>
            <a:r>
              <a:rPr lang="nl-NL" sz="1400" b="1" dirty="0" err="1" smtClean="0">
                <a:latin typeface="Calibri"/>
                <a:cs typeface="Calibri"/>
              </a:rPr>
              <a:t>Affairs</a:t>
            </a:r>
            <a:endParaRPr lang="nl-NL" sz="1400" b="1" dirty="0" smtClean="0">
              <a:latin typeface="Calibri"/>
              <a:cs typeface="Calibri"/>
            </a:endParaRPr>
          </a:p>
          <a:p>
            <a:pPr algn="r"/>
            <a:r>
              <a:rPr lang="nl-NL" sz="1400" b="1" dirty="0" smtClean="0">
                <a:latin typeface="Calibri"/>
                <a:cs typeface="Calibri"/>
              </a:rPr>
              <a:t>23/6/16 </a:t>
            </a:r>
            <a:endParaRPr lang="en-US" sz="1400" b="1" dirty="0" smtClean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008" y="4322351"/>
            <a:ext cx="1782197" cy="6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8529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23" y="212895"/>
            <a:ext cx="8009642" cy="659299"/>
          </a:xfrm>
        </p:spPr>
        <p:txBody>
          <a:bodyPr/>
          <a:lstStyle/>
          <a:p>
            <a:r>
              <a:rPr lang="en-US" dirty="0" smtClean="0"/>
              <a:t>HOUSEHOLDS BENEFTING FROM SOCIAL ASSISTANCE PROGRAMMES IN KENYA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469970452"/>
              </p:ext>
            </p:extLst>
          </p:nvPr>
        </p:nvGraphicFramePr>
        <p:xfrm>
          <a:off x="260203" y="1372283"/>
          <a:ext cx="8077199" cy="3206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756"/>
                <a:gridCol w="1817675"/>
                <a:gridCol w="1303983"/>
                <a:gridCol w="1343499"/>
                <a:gridCol w="1442286"/>
              </a:tblGrid>
              <a:tr h="2048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Programs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2013/2014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2014/15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2015/16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2016/17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7569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OPCT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164,000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225,000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310,000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460,000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69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effectLst/>
                        </a:rPr>
                        <a:t>CT-OVC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259,000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255,470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359,000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509,000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69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effectLst/>
                        </a:rPr>
                        <a:t>PWSD-CT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27,000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27,000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47,000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77,000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69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  <a:hlinkClick r:id="" action="ppaction://hlinkfile"/>
                        </a:rPr>
                        <a:t>HSNP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61,698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76,069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100,000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100,000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Total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521,298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583,539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816,000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1,146,000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46923" y="939453"/>
            <a:ext cx="3735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dirty="0" smtClean="0"/>
              <a:t>FROM 155, 000 HOUSEHOLDS IN 2012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>
            <a:spLocks noGrp="1"/>
          </p:cNvSpPr>
          <p:nvPr>
            <p:ph type="title"/>
          </p:nvPr>
        </p:nvSpPr>
        <p:spPr>
          <a:xfrm>
            <a:off x="304801" y="98028"/>
            <a:ext cx="8480796" cy="416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pPr lvl="0" algn="ctr">
              <a:defRPr sz="1800" b="0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SPENDING ON SOCIAL ASSISTANCE IN AFRICA</a:t>
            </a:r>
            <a:endParaRPr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hart 123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636441643"/>
              </p:ext>
            </p:extLst>
          </p:nvPr>
        </p:nvGraphicFramePr>
        <p:xfrm>
          <a:off x="145999" y="727105"/>
          <a:ext cx="8547202" cy="399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hape 129"/>
          <p:cNvSpPr/>
          <p:nvPr/>
        </p:nvSpPr>
        <p:spPr>
          <a:xfrm>
            <a:off x="4419600" y="4135423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endParaRPr dirty="0"/>
          </a:p>
        </p:txBody>
      </p:sp>
      <p:sp>
        <p:nvSpPr>
          <p:cNvPr id="7" name="Shape 131"/>
          <p:cNvSpPr/>
          <p:nvPr/>
        </p:nvSpPr>
        <p:spPr>
          <a:xfrm>
            <a:off x="3048000" y="6214914"/>
            <a:ext cx="533400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 b="1" dirty="0"/>
              <a:t>Source: </a:t>
            </a:r>
            <a:r>
              <a:rPr sz="1600" b="1" dirty="0" err="1"/>
              <a:t>Gentillini</a:t>
            </a:r>
            <a:r>
              <a:rPr sz="1600" b="1" dirty="0"/>
              <a:t> et al,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486356-7F8D-7641-87A1-33894115F094}" type="slidenum">
              <a:rPr lang="en-US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12</a:t>
            </a:fld>
            <a:endParaRPr lang="en-US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3396B2-2F9A-404F-AB87-07ACEAEB5018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12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7CEEA34-CFF0-6044-9D6A-5676B5D01D43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12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1" y="88901"/>
            <a:ext cx="8534400" cy="588433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700" dirty="0" smtClean="0"/>
              <a:t>EXISTING KNOWLEDGE ON SOCIAL PROTECTION IN AFRICA</a:t>
            </a:r>
            <a:endParaRPr lang="en-US" sz="2700" dirty="0">
              <a:effectLst>
                <a:outerShdw blurRad="38100" dist="38100" dir="2700000" algn="tl">
                  <a:srgbClr val="DDDDDD"/>
                </a:outerShdw>
              </a:effectLst>
              <a:latin typeface="Lucida Sans Unicode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1" y="656168"/>
            <a:ext cx="8709024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pitchFamily="30" charset="2"/>
              <a:buChar char="q"/>
            </a:pPr>
            <a:r>
              <a:rPr lang="en-US" sz="1900" b="1" dirty="0" smtClean="0">
                <a:cs typeface="Calibri"/>
              </a:rPr>
              <a:t>Existing SP </a:t>
            </a:r>
            <a:r>
              <a:rPr lang="en-US" sz="1900" b="1" dirty="0" err="1" smtClean="0">
                <a:cs typeface="Calibri"/>
              </a:rPr>
              <a:t>programmes</a:t>
            </a:r>
            <a:r>
              <a:rPr lang="en-US" sz="1900" b="1" dirty="0" smtClean="0">
                <a:cs typeface="Calibri"/>
              </a:rPr>
              <a:t> cover only a fraction of eligible poor and vulnerable people.</a:t>
            </a:r>
          </a:p>
          <a:p>
            <a:pPr lvl="1">
              <a:buFont typeface="Wingdings" pitchFamily="30" charset="2"/>
              <a:buChar char="q"/>
            </a:pPr>
            <a:r>
              <a:rPr lang="en-US" sz="1900" dirty="0" smtClean="0"/>
              <a:t>High demand by the poor &amp; vulnerable for expanding CT coverage </a:t>
            </a:r>
            <a:endParaRPr lang="en-US" sz="1900" b="1" dirty="0" smtClean="0">
              <a:cs typeface="Calibri"/>
            </a:endParaRPr>
          </a:p>
          <a:p>
            <a:pPr>
              <a:buFont typeface="Wingdings" pitchFamily="30" charset="2"/>
              <a:buChar char="q"/>
            </a:pPr>
            <a:r>
              <a:rPr lang="en-US" b="1" dirty="0" smtClean="0"/>
              <a:t>Africa’s recent economic growth and future prospects provide fiscal space to expand coverage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Eg</a:t>
            </a:r>
            <a:r>
              <a:rPr lang="en-US" dirty="0" smtClean="0"/>
              <a:t> National coverage of Health insurance in Rwanda cost about 1% of GDP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Wingdings" pitchFamily="30" charset="2"/>
              <a:buChar char="q"/>
            </a:pPr>
            <a:r>
              <a:rPr lang="en-US" b="1" dirty="0" smtClean="0"/>
              <a:t>From Protection to Production: evidence is emerging that giving money directly to the poor works to reduce poverty, vulnerability and inequality:</a:t>
            </a:r>
          </a:p>
          <a:p>
            <a:pPr lvl="1">
              <a:buFont typeface="Wingdings" pitchFamily="30" charset="2"/>
              <a:buChar char="q"/>
            </a:pPr>
            <a:r>
              <a:rPr lang="en-US" dirty="0" err="1" smtClean="0"/>
              <a:t>CTs</a:t>
            </a:r>
            <a:r>
              <a:rPr lang="en-US" dirty="0" smtClean="0"/>
              <a:t> have significant multiplier benefits on local economy (FAO impact assessment) .</a:t>
            </a:r>
          </a:p>
          <a:p>
            <a:pPr lvl="1">
              <a:buFont typeface="Wingdings" pitchFamily="30" charset="2"/>
              <a:buChar char="q"/>
            </a:pPr>
            <a:r>
              <a:rPr lang="en-US" dirty="0" smtClean="0"/>
              <a:t>WB 2015 report ‘income multiplier ranging US$1.34 to US$2.52 for each US$1.00.</a:t>
            </a:r>
          </a:p>
          <a:p>
            <a:pPr lvl="1"/>
            <a:endParaRPr lang="en-US" sz="1200" dirty="0" smtClean="0"/>
          </a:p>
          <a:p>
            <a:pPr>
              <a:buFont typeface="Wingdings" pitchFamily="30" charset="2"/>
              <a:buChar char="q"/>
            </a:pPr>
            <a:r>
              <a:rPr lang="en-US" b="1" dirty="0" smtClean="0"/>
              <a:t>But many African researchers and policy makers are skeptical about impact evidence</a:t>
            </a:r>
          </a:p>
          <a:p>
            <a:pPr>
              <a:buFont typeface="Wingdings" pitchFamily="30" charset="2"/>
              <a:buChar char="q"/>
            </a:pPr>
            <a:r>
              <a:rPr lang="en-US" sz="1900" b="1" dirty="0" smtClean="0"/>
              <a:t>Fragmentation of social protection </a:t>
            </a:r>
            <a:r>
              <a:rPr lang="en-US" sz="1900" b="1" dirty="0" err="1" smtClean="0"/>
              <a:t>programmes</a:t>
            </a:r>
            <a:endParaRPr lang="en-US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486356-7F8D-7641-87A1-33894115F094}" type="slidenum">
              <a:rPr lang="en-US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13</a:t>
            </a:fld>
            <a:endParaRPr lang="en-US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3396B2-2F9A-404F-AB87-07ACEAEB5018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13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7CEEA34-CFF0-6044-9D6A-5676B5D01D43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13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1" y="110067"/>
            <a:ext cx="8534400" cy="556683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800" dirty="0" smtClean="0"/>
              <a:t>KNOWLEDGE ON EXPANSION OF SP IN AFRICA</a:t>
            </a: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  <a:latin typeface="Lucida Sans Unicode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71499" y="668705"/>
            <a:ext cx="8075613" cy="39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>
              <a:buFont typeface="Wingdings" pitchFamily="30" charset="2"/>
              <a:buChar char="q"/>
            </a:pPr>
            <a:r>
              <a:rPr lang="en-US" dirty="0" smtClean="0"/>
              <a:t>Given existing national budgets on SP in Africa:</a:t>
            </a:r>
          </a:p>
          <a:p>
            <a:pPr lvl="1">
              <a:buFont typeface="Wingdings" pitchFamily="30" charset="2"/>
              <a:buChar char="q"/>
            </a:pPr>
            <a:r>
              <a:rPr lang="en-US" sz="1700" dirty="0" smtClean="0"/>
              <a:t>Making expenditures more efficient within the existing resource envelope offers only a limited opportunity to increase coverage.</a:t>
            </a:r>
          </a:p>
          <a:p>
            <a:pPr lvl="1">
              <a:buFont typeface="Wingdings" pitchFamily="30" charset="2"/>
              <a:buChar char="q"/>
            </a:pPr>
            <a:endParaRPr lang="en-US" sz="1700" dirty="0" smtClean="0"/>
          </a:p>
          <a:p>
            <a:pPr>
              <a:buFont typeface="Wingdings" pitchFamily="30" charset="2"/>
              <a:buChar char="q"/>
            </a:pPr>
            <a:r>
              <a:rPr lang="en-US" dirty="0" smtClean="0"/>
              <a:t>Integrate existing non-state &amp; informal mechanisms into national  SP system</a:t>
            </a:r>
          </a:p>
          <a:p>
            <a:pPr>
              <a:buFont typeface="Wingdings" pitchFamily="30" charset="2"/>
              <a:buChar char="q"/>
            </a:pPr>
            <a:endParaRPr lang="en-US" dirty="0" smtClean="0"/>
          </a:p>
          <a:p>
            <a:pPr>
              <a:buFont typeface="Wingdings" pitchFamily="30" charset="2"/>
              <a:buChar char="q"/>
            </a:pPr>
            <a:r>
              <a:rPr lang="en-US" dirty="0" smtClean="0"/>
              <a:t>Need to raise the share of domestic funding for social protection</a:t>
            </a:r>
          </a:p>
          <a:p>
            <a:endParaRPr lang="en-US" dirty="0" smtClean="0"/>
          </a:p>
          <a:p>
            <a:pPr>
              <a:buFont typeface="Wingdings" pitchFamily="30" charset="2"/>
              <a:buChar char="q"/>
            </a:pPr>
            <a:r>
              <a:rPr lang="en-US" dirty="0" smtClean="0"/>
              <a:t> Increasing policymakers’ awareness of the links between SP and Eco. Growth to overcome concerns about dependency &amp; redistribution </a:t>
            </a:r>
            <a:r>
              <a:rPr lang="en-US" dirty="0" err="1" smtClean="0"/>
              <a:t>vrs</a:t>
            </a:r>
            <a:r>
              <a:rPr lang="en-US" dirty="0" smtClean="0"/>
              <a:t> accumulation argument.</a:t>
            </a:r>
          </a:p>
          <a:p>
            <a:endParaRPr lang="en-US" dirty="0" smtClean="0"/>
          </a:p>
          <a:p>
            <a:pPr marL="0" lvl="1">
              <a:buFont typeface="Wingdings" pitchFamily="30" charset="2"/>
              <a:buChar char="q"/>
            </a:pPr>
            <a:r>
              <a:rPr lang="en-US" dirty="0" smtClean="0"/>
              <a:t>Continuation/Expansion of development partners’ support will be necessary although there are concerns about sustainability &amp; interest in </a:t>
            </a:r>
            <a:r>
              <a:rPr lang="en-US" dirty="0" err="1" smtClean="0"/>
              <a:t>CTs</a:t>
            </a:r>
            <a:r>
              <a:rPr lang="en-US" dirty="0" smtClean="0"/>
              <a:t> </a:t>
            </a:r>
            <a:r>
              <a:rPr lang="en-US" dirty="0" err="1" smtClean="0"/>
              <a:t>programmes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</a:t>
            </a:r>
            <a:endParaRPr lang="en-GB" sz="1900" b="1" dirty="0" smtClean="0"/>
          </a:p>
          <a:p>
            <a:pPr lvl="0"/>
            <a:endParaRPr lang="en-US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486356-7F8D-7641-87A1-33894115F094}" type="slidenum">
              <a:rPr lang="en-US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14</a:t>
            </a:fld>
            <a:endParaRPr lang="en-US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3396B2-2F9A-404F-AB87-07ACEAEB5018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14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7CEEA34-CFF0-6044-9D6A-5676B5D01D43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14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1" y="110067"/>
            <a:ext cx="8534400" cy="78951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200" dirty="0" smtClean="0"/>
              <a:t>PROMOTING WAGE EMPLOYMENT &amp; STRUCTURAL TRANSFORMATION IN AFRICA IS KEY TO INCLUSIVE DEV</a:t>
            </a:r>
            <a:endParaRPr lang="en-US" sz="2200" dirty="0">
              <a:effectLst>
                <a:outerShdw blurRad="38100" dist="38100" dir="2700000" algn="tl">
                  <a:srgbClr val="DDDDDD"/>
                </a:outerShdw>
              </a:effectLst>
              <a:latin typeface="Lucida Sans Unicode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1001" y="899582"/>
            <a:ext cx="8534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>
              <a:buFont typeface="Wingdings" pitchFamily="30" charset="2"/>
              <a:buChar char="q"/>
            </a:pPr>
            <a:r>
              <a:rPr lang="en-US" dirty="0" smtClean="0"/>
              <a:t>Cash transfers are short run palliative measures to promote inclusive growth.</a:t>
            </a:r>
          </a:p>
          <a:p>
            <a:pPr lvl="1">
              <a:buFont typeface="Wingdings" pitchFamily="30" charset="2"/>
              <a:buChar char="q"/>
            </a:pPr>
            <a:r>
              <a:rPr lang="en-US" dirty="0" smtClean="0"/>
              <a:t>Good for vulnerable people: children, older people &amp; People with severe disability </a:t>
            </a:r>
          </a:p>
          <a:p>
            <a:pPr lvl="0">
              <a:buFont typeface="Wingdings" pitchFamily="30" charset="2"/>
              <a:buChar char="q"/>
            </a:pPr>
            <a:r>
              <a:rPr lang="en-US" dirty="0" smtClean="0"/>
              <a:t>Long-term sustainable inclusive development will depend on support to wage employment creation in agribusiness value chain and productivity gain.</a:t>
            </a:r>
          </a:p>
          <a:p>
            <a:pPr>
              <a:buFont typeface="Wingdings" pitchFamily="30" charset="2"/>
              <a:buChar char="q"/>
            </a:pPr>
            <a:endParaRPr lang="en-US" dirty="0" smtClean="0"/>
          </a:p>
          <a:p>
            <a:pPr>
              <a:buFont typeface="Wingdings" pitchFamily="30" charset="2"/>
              <a:buChar char="q"/>
            </a:pPr>
            <a:r>
              <a:rPr lang="en-US" dirty="0" smtClean="0"/>
              <a:t>PASGR study on the political economy of SP in Africa shows that Min. of Finance are fixated on growth more than social assistance:</a:t>
            </a:r>
          </a:p>
          <a:p>
            <a:pPr lvl="1">
              <a:buFont typeface="Wingdings" pitchFamily="30" charset="2"/>
              <a:buChar char="q"/>
            </a:pPr>
            <a:r>
              <a:rPr lang="en-US" dirty="0" smtClean="0"/>
              <a:t>Uganda: “what drives growth? What is the bigger problem: unemployed youth who’re more than 50% of the population or the few elderly people?”</a:t>
            </a:r>
          </a:p>
          <a:p>
            <a:pPr>
              <a:buFont typeface="Wingdings" pitchFamily="30" charset="2"/>
              <a:buChar char="q"/>
            </a:pPr>
            <a:endParaRPr lang="en-GB" dirty="0" smtClean="0"/>
          </a:p>
          <a:p>
            <a:pPr>
              <a:buFont typeface="Wingdings" pitchFamily="30" charset="2"/>
              <a:buChar char="q"/>
            </a:pPr>
            <a:r>
              <a:rPr lang="en-GB" dirty="0" smtClean="0"/>
              <a:t>Policies on employment creation are seen as subsets of economic growth.</a:t>
            </a:r>
          </a:p>
          <a:p>
            <a:pPr>
              <a:buFont typeface="Wingdings" pitchFamily="30" charset="2"/>
              <a:buChar char="q"/>
            </a:pPr>
            <a:r>
              <a:rPr lang="en-GB" dirty="0" smtClean="0"/>
              <a:t>Politics and the pursuit of narrow interest of strategic actors are major blockages to employment creation potentials of agro value chain.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19321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486356-7F8D-7641-87A1-33894115F094}" type="slidenum">
              <a:rPr lang="en-US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15</a:t>
            </a:fld>
            <a:endParaRPr lang="en-US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8647113" y="6419321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3396B2-2F9A-404F-AB87-07ACEAEB5018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15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8647113" y="6419321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7CEEA34-CFF0-6044-9D6A-5676B5D01D43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15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1" y="152399"/>
            <a:ext cx="8534400" cy="950222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000" b="1" dirty="0" smtClean="0"/>
              <a:t>STRATEGICALLY MOVING SOCIAL PROTECTION UP THE AFRICAN POLICY AGENDA REQUIRES SOCIAL, ECONOMIC AND POLITICAL ACTION (SEPA)</a:t>
            </a:r>
            <a:endParaRPr lang="nl-NL" sz="2000" b="1" dirty="0" smtClean="0"/>
          </a:p>
          <a:p>
            <a:pPr algn="ctr"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Lucida Sans Unicode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1" y="1060290"/>
            <a:ext cx="870902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>
              <a:buFont typeface="Wingdings" pitchFamily="30" charset="2"/>
              <a:buChar char="q"/>
            </a:pPr>
            <a:r>
              <a:rPr lang="en-US" sz="2000" dirty="0" smtClean="0"/>
              <a:t>To push for uptake of SP will require: </a:t>
            </a:r>
          </a:p>
          <a:p>
            <a:pPr lvl="1">
              <a:buFont typeface="Wingdings" pitchFamily="30" charset="2"/>
              <a:buChar char="q"/>
            </a:pPr>
            <a:r>
              <a:rPr lang="en-US" sz="2000" dirty="0" smtClean="0"/>
              <a:t>Promotion of rights-based ‘social contract’ in the national agenda (Legislation of SP).</a:t>
            </a:r>
          </a:p>
          <a:p>
            <a:pPr lvl="1">
              <a:buFont typeface="Wingdings" pitchFamily="30" charset="2"/>
              <a:buChar char="q"/>
            </a:pPr>
            <a:r>
              <a:rPr lang="en-US" sz="2000" dirty="0" smtClean="0"/>
              <a:t>Progressive social agenda has seldom happened without the pressure of </a:t>
            </a:r>
            <a:r>
              <a:rPr lang="en-US" sz="2000" dirty="0" err="1" smtClean="0"/>
              <a:t>organised</a:t>
            </a:r>
            <a:r>
              <a:rPr lang="en-US" sz="2000" dirty="0" smtClean="0"/>
              <a:t> groups.</a:t>
            </a:r>
          </a:p>
          <a:p>
            <a:pPr lvl="1">
              <a:buFont typeface="Wingdings" pitchFamily="30" charset="2"/>
              <a:buChar char="q"/>
            </a:pPr>
            <a:r>
              <a:rPr lang="en-US" sz="2000" dirty="0" smtClean="0"/>
              <a:t>Strategic alliances among different political and economic interest groups (elites and regimes, the rising middle class, economic interest group, trade unions, etc.).</a:t>
            </a:r>
          </a:p>
          <a:p>
            <a:pPr lvl="1">
              <a:buFont typeface="Wingdings" pitchFamily="30" charset="2"/>
              <a:buChar char="q"/>
            </a:pPr>
            <a:r>
              <a:rPr lang="en-US" sz="2000" dirty="0" smtClean="0"/>
              <a:t>Identify drivers of change and build political constituencies among different actors so as to secure policy support.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86751E5-74C2-0240-B930-148354422D6B}" type="slidenum">
              <a:rPr lang="en-US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16</a:t>
            </a:fld>
            <a:endParaRPr lang="en-US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E62E133-E638-2746-8056-07054FE6C503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16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55592"/>
            <a:ext cx="8534400" cy="718078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algn="ctr" eaLnBrk="0" hangingPunct="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pitchFamily="-96" charset="-128"/>
                <a:cs typeface="Calibri"/>
              </a:rPr>
              <a:t>TURNING RESEARCH EVIDENCE INTO POLICY ACTION THROUGH UTAFITI SERA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6167" y="730261"/>
            <a:ext cx="8128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pitchFamily="30" charset="2"/>
              <a:buChar char="q"/>
            </a:pPr>
            <a:r>
              <a:rPr lang="en-US" sz="2000" dirty="0"/>
              <a:t>Experience suggests that turning research evidence to policy action is likely to be successful when a </a:t>
            </a:r>
            <a:r>
              <a:rPr lang="en-US" sz="2000" u="sng" dirty="0"/>
              <a:t>dedicated </a:t>
            </a:r>
            <a:r>
              <a:rPr lang="en-US" sz="2000" dirty="0"/>
              <a:t>and well </a:t>
            </a:r>
            <a:r>
              <a:rPr lang="en-US" sz="2000" u="sng" dirty="0"/>
              <a:t>thought mechanisms</a:t>
            </a:r>
            <a:r>
              <a:rPr lang="en-US" sz="2000" dirty="0"/>
              <a:t> involving a community of practice is developed</a:t>
            </a:r>
            <a:r>
              <a:rPr lang="en-US" sz="2000" dirty="0" smtClean="0"/>
              <a:t>.</a:t>
            </a:r>
          </a:p>
          <a:p>
            <a:pPr>
              <a:buFont typeface="Wingdings" pitchFamily="30" charset="2"/>
              <a:buChar char="q"/>
            </a:pPr>
            <a:endParaRPr lang="en-US" sz="2000" dirty="0" smtClean="0"/>
          </a:p>
          <a:p>
            <a:pPr>
              <a:buFont typeface="Wingdings" pitchFamily="30" charset="2"/>
              <a:buChar char="q"/>
            </a:pPr>
            <a:r>
              <a:rPr lang="en-US" sz="2000" dirty="0" smtClean="0"/>
              <a:t>‘</a:t>
            </a:r>
            <a:r>
              <a:rPr lang="en-US" sz="2000" i="1" dirty="0" err="1" smtClean="0"/>
              <a:t>Utafiti</a:t>
            </a:r>
            <a:r>
              <a:rPr lang="en-US" sz="2000" i="1" dirty="0" smtClean="0"/>
              <a:t> Sera </a:t>
            </a:r>
            <a:r>
              <a:rPr lang="en-US" sz="2000" dirty="0" smtClean="0"/>
              <a:t>is</a:t>
            </a:r>
            <a:r>
              <a:rPr lang="en-US" sz="2000" i="1" dirty="0" smtClean="0"/>
              <a:t> </a:t>
            </a:r>
            <a:r>
              <a:rPr lang="en-US" sz="2000" dirty="0" smtClean="0"/>
              <a:t>‘process’, ‘</a:t>
            </a:r>
            <a:r>
              <a:rPr lang="en-US" sz="2000" u="sng" dirty="0" smtClean="0"/>
              <a:t>place’</a:t>
            </a:r>
            <a:r>
              <a:rPr lang="en-US" sz="2000" dirty="0" smtClean="0"/>
              <a:t>, ‘forum’, ‘platform’, or a ‘vehicle’ that facilitates building a community of researchers and policy actors working together to ensure that </a:t>
            </a:r>
            <a:r>
              <a:rPr lang="en-US" sz="2000" u="sng" dirty="0" smtClean="0"/>
              <a:t>appropriate</a:t>
            </a:r>
            <a:r>
              <a:rPr lang="en-US" sz="2000" dirty="0" smtClean="0"/>
              <a:t> and </a:t>
            </a:r>
            <a:r>
              <a:rPr lang="en-US" sz="2000" u="sng" dirty="0" smtClean="0"/>
              <a:t>negotiated policy actions </a:t>
            </a:r>
            <a:r>
              <a:rPr lang="en-US" sz="2000" dirty="0" smtClean="0"/>
              <a:t>and </a:t>
            </a:r>
            <a:r>
              <a:rPr lang="en-US" sz="2000" u="sng" dirty="0" smtClean="0"/>
              <a:t>uptake occur </a:t>
            </a:r>
            <a:r>
              <a:rPr lang="en-US" sz="2000" dirty="0" smtClean="0"/>
              <a:t>either through </a:t>
            </a:r>
            <a:r>
              <a:rPr lang="en-US" sz="2000" u="sng" dirty="0" err="1" smtClean="0"/>
              <a:t>programmes</a:t>
            </a:r>
            <a:r>
              <a:rPr lang="en-US" sz="2000" dirty="0" smtClean="0"/>
              <a:t>, </a:t>
            </a:r>
            <a:r>
              <a:rPr lang="en-US" sz="2000" u="sng" dirty="0" smtClean="0"/>
              <a:t>legislations</a:t>
            </a:r>
            <a:r>
              <a:rPr lang="en-US" sz="2000" dirty="0" smtClean="0"/>
              <a:t>, </a:t>
            </a:r>
            <a:r>
              <a:rPr lang="en-US" sz="2000" u="sng" dirty="0" smtClean="0"/>
              <a:t>policies</a:t>
            </a:r>
            <a:r>
              <a:rPr lang="en-US" sz="2000" dirty="0" smtClean="0"/>
              <a:t> or administrative and other forms of civic actions around issues for which research has provided evidence or for which a synthesis of available evidence has been made. </a:t>
            </a:r>
            <a:endParaRPr lang="en-US" sz="2000" dirty="0"/>
          </a:p>
          <a:p>
            <a:pPr>
              <a:buFont typeface="Wingdings" pitchFamily="30" charset="2"/>
              <a:buChar char="q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18979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77CF9F0-966D-1447-B352-EED61600F888}" type="slidenum">
              <a:rPr lang="en-US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17</a:t>
            </a:fld>
            <a:endParaRPr lang="en-US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60007"/>
            <a:ext cx="9144000" cy="59067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19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96" charset="-128"/>
                <a:cs typeface="ＭＳ Ｐゴシック" pitchFamily="-96" charset="-128"/>
              </a:rPr>
              <a:t>THE CREATION OF UTAFITI SERA TO BRIDGE THE GAP BETWEEN RESEARCH, POLICY AND PRACTICE ON SOCIAL PROTECTION IN KENYA</a:t>
            </a:r>
            <a:br>
              <a:rPr lang="en-US" sz="19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96" charset="-128"/>
                <a:cs typeface="ＭＳ Ｐゴシック" pitchFamily="-96" charset="-128"/>
              </a:rPr>
            </a:br>
            <a:endParaRPr lang="en-US" sz="19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-96" charset="-128"/>
              <a:cs typeface="ＭＳ Ｐゴシック" pitchFamily="-96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829515"/>
            <a:ext cx="8953500" cy="46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6113" y="5401391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Groups of people who share interest in SP. Nairobi, MAY 13 2015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772583" y="609599"/>
          <a:ext cx="7609417" cy="4237567"/>
        </p:xfrm>
        <a:graphic>
          <a:graphicData uri="http://schemas.openxmlformats.org/presentationml/2006/ole">
            <p:oleObj spid="_x0000_s45059" name="Document" r:id="rId3" imgW="5790987" imgH="3924156" progId="Word.Document.12">
              <p:link updateAutomatic="1"/>
            </p:oleObj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857745"/>
            <a:ext cx="9144000" cy="59067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96" charset="-128"/>
                <a:cs typeface="ＭＳ Ｐゴシック" pitchFamily="-96" charset="-128"/>
              </a:rPr>
              <a:t>MEMBERS OF THE COMMUNITY. UTAFITI SERA FORUM MAY 10, 2016</a:t>
            </a:r>
            <a:endParaRPr lang="en-US" sz="19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73751"/>
            <a:ext cx="9144000" cy="590673"/>
          </a:xfrm>
          <a:prstGeom prst="rect">
            <a:avLst/>
          </a:prstGeom>
        </p:spPr>
        <p:txBody>
          <a:bodyPr vert="horz" lIns="0" tIns="0" rIns="91440" bIns="0" rtlCol="0" anchor="t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Helvetica Neue"/>
                <a:ea typeface="ＭＳ Ｐゴシック" pitchFamily="-96" charset="-128"/>
                <a:cs typeface="ＭＳ Ｐゴシック" pitchFamily="-96" charset="-128"/>
              </a:rPr>
              <a:t>UTAFITI SERA ON SOCIAL PROTECTION IN KENYA</a:t>
            </a:r>
            <a:b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Helvetica Neue"/>
                <a:ea typeface="ＭＳ Ｐゴシック" pitchFamily="-96" charset="-128"/>
                <a:cs typeface="ＭＳ Ｐゴシック" pitchFamily="-96" charset="-128"/>
              </a:rPr>
            </a:b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Helvetica Neue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DE95830-C750-F04F-A836-AA0B21380D54}" type="slidenum">
              <a:rPr lang="en-US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19</a:t>
            </a:fld>
            <a:endParaRPr lang="en-US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3000" y="225300"/>
            <a:ext cx="7467600" cy="703854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pitchFamily="-96" charset="-128"/>
                <a:cs typeface="Calibri"/>
              </a:rPr>
              <a:t>UTAFITI SERA</a:t>
            </a:r>
            <a:r>
              <a:rPr lang="en-US" sz="3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Calibri" pitchFamily="-96" charset="0"/>
                <a:cs typeface="Calibri"/>
              </a:rPr>
              <a:t/>
            </a:r>
            <a:br>
              <a:rPr lang="en-US" sz="3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Calibri" pitchFamily="-96" charset="0"/>
                <a:cs typeface="Calibri"/>
              </a:rPr>
            </a:br>
            <a:endParaRPr lang="en-US" sz="3400" b="1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Arial" pitchFamily="-96" charset="0"/>
              <a:cs typeface="Calibri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43E9616-7224-C64B-A2A0-A50559FA1A11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19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8600" y="747246"/>
            <a:ext cx="8763000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30" charset="2"/>
              <a:buChar char="q"/>
            </a:pPr>
            <a:r>
              <a:rPr lang="en-US" sz="2000" dirty="0"/>
              <a:t> </a:t>
            </a:r>
            <a:r>
              <a:rPr lang="en-US" dirty="0"/>
              <a:t>Is a ‘vehicle’, ‘house’, ‘forum’ ‘space’ for key stakeholders with </a:t>
            </a:r>
            <a:r>
              <a:rPr lang="en-US" u="sng" dirty="0"/>
              <a:t>interest</a:t>
            </a:r>
            <a:r>
              <a:rPr lang="en-US" dirty="0"/>
              <a:t>, </a:t>
            </a:r>
            <a:r>
              <a:rPr lang="en-US" u="sng" dirty="0"/>
              <a:t>power</a:t>
            </a:r>
            <a:r>
              <a:rPr lang="en-US" dirty="0"/>
              <a:t>, </a:t>
            </a:r>
            <a:r>
              <a:rPr lang="en-US" u="sng" dirty="0"/>
              <a:t>capacity</a:t>
            </a:r>
            <a:r>
              <a:rPr lang="en-US" dirty="0"/>
              <a:t> and </a:t>
            </a:r>
            <a:r>
              <a:rPr lang="en-US" u="sng" dirty="0"/>
              <a:t>motivation</a:t>
            </a:r>
            <a:r>
              <a:rPr lang="en-US" dirty="0"/>
              <a:t> to act in diverse ways to ensure that research evidence becomes available and are used to make informed policy decisions and practices. </a:t>
            </a:r>
            <a:endParaRPr lang="en-US" b="1" dirty="0"/>
          </a:p>
          <a:p>
            <a:endParaRPr lang="en-US" sz="2500" b="1" dirty="0"/>
          </a:p>
          <a:p>
            <a:r>
              <a:rPr lang="en-US" sz="2500" b="1" dirty="0"/>
              <a:t>Aim</a:t>
            </a:r>
          </a:p>
          <a:p>
            <a:pPr eaLnBrk="0" hangingPunct="0">
              <a:buFont typeface="Wingdings" pitchFamily="30" charset="2"/>
              <a:buChar char="q"/>
            </a:pPr>
            <a:r>
              <a:rPr lang="en-US" dirty="0"/>
              <a:t>Build and sustain a vibrant community of researchers, policy makers and practitioners that will advocate for evidence-based policy uptake</a:t>
            </a:r>
          </a:p>
          <a:p>
            <a:pPr eaLnBrk="0" hangingPunct="0"/>
            <a:endParaRPr lang="en-US" sz="2000" b="1" dirty="0"/>
          </a:p>
          <a:p>
            <a:pPr eaLnBrk="0" hangingPunct="0"/>
            <a:r>
              <a:rPr lang="en-US" sz="2500" b="1" dirty="0"/>
              <a:t>Expected Outcomes </a:t>
            </a:r>
          </a:p>
          <a:p>
            <a:pPr eaLnBrk="0" hangingPunct="0">
              <a:buFont typeface="Wingdings" pitchFamily="30" charset="2"/>
              <a:buChar char="q"/>
            </a:pPr>
            <a:r>
              <a:rPr lang="en-US" dirty="0"/>
              <a:t>Uptake of research evidence defined as informing &amp; </a:t>
            </a:r>
            <a:r>
              <a:rPr lang="en-US" u="sng" dirty="0"/>
              <a:t>influencing design</a:t>
            </a:r>
            <a:r>
              <a:rPr lang="en-US" dirty="0"/>
              <a:t> of new national/sub-national policies &amp; laws, </a:t>
            </a:r>
            <a:r>
              <a:rPr lang="en-US" u="sng" dirty="0"/>
              <a:t>setting agenda </a:t>
            </a:r>
            <a:r>
              <a:rPr lang="en-US" dirty="0"/>
              <a:t>for national or sub- national debate, and </a:t>
            </a:r>
            <a:r>
              <a:rPr lang="en-US" u="sng" dirty="0"/>
              <a:t>changing </a:t>
            </a:r>
            <a:r>
              <a:rPr lang="en-US" u="sng" dirty="0" err="1"/>
              <a:t>programme</a:t>
            </a:r>
            <a:r>
              <a:rPr lang="en-US" u="sng" dirty="0"/>
              <a:t> design </a:t>
            </a:r>
            <a:r>
              <a:rPr lang="en-US" dirty="0"/>
              <a:t>and </a:t>
            </a:r>
            <a:r>
              <a:rPr lang="en-US" u="sng" dirty="0"/>
              <a:t>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486356-7F8D-7641-87A1-33894115F094}" type="slidenum">
              <a:rPr lang="en-US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2</a:t>
            </a:fld>
            <a:endParaRPr lang="en-US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3396B2-2F9A-404F-AB87-07ACEAEB5018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2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7CEEA34-CFF0-6044-9D6A-5676B5D01D43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2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52400"/>
            <a:ext cx="8534400" cy="6096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pitchFamily="-96" charset="-128"/>
                <a:cs typeface="Calibri"/>
              </a:rPr>
              <a:t>PRESENTATION OUTLINE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8583" y="859367"/>
            <a:ext cx="81285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cs typeface="Calibri"/>
              </a:rPr>
              <a:t>CONTEMPORARY AFRICAN CONTEXT FOR DISCUSSING SOCIAL PROTECTION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cs typeface="Calibri"/>
              </a:rPr>
              <a:t>OUR CURRENT KNOWLEDGE ON SOCIAL PROTECTION 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pitchFamily="-96" charset="-128"/>
                <a:cs typeface="Calibri"/>
              </a:rPr>
              <a:t>TURNING RESEARCH EVIDENCE ON SOCIAL PROTECTION INTO POLICY ACTION THROUGH UTAFITI SERA IN KENYA</a:t>
            </a:r>
          </a:p>
          <a:p>
            <a:pPr marL="457200" indent="-457200"/>
            <a:r>
              <a:rPr lang="en-US" sz="2400" b="1" dirty="0" smtClean="0">
                <a:cs typeface="Calibri"/>
              </a:rPr>
              <a:t> </a:t>
            </a:r>
            <a:endParaRPr lang="en-US" sz="2100" dirty="0" smtClean="0"/>
          </a:p>
          <a:p>
            <a:pPr marL="457200" indent="-457200">
              <a:buFont typeface="+mj-lt"/>
              <a:buAutoNum type="arabicPeriod"/>
            </a:pPr>
            <a:endParaRPr lang="en-US" sz="21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008" y="4301185"/>
            <a:ext cx="1782197" cy="6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47313" y="615665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C33EE72-EF8B-B84C-924B-31048BBAA522}" type="slidenum">
              <a:rPr lang="en-US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20</a:t>
            </a:fld>
            <a:endParaRPr lang="en-US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2665413" y="44783"/>
            <a:ext cx="1695450" cy="14763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 sz="900" b="1" u="sng"/>
              <a:t>Activities/Inputs</a:t>
            </a:r>
            <a:endParaRPr lang="en-GB" sz="800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1000" b="1"/>
              <a:t>New Research Evidence</a:t>
            </a:r>
            <a:endParaRPr lang="nl-NL" sz="1000" b="1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1000" b="1"/>
              <a:t>Synthesis of existing research evidence</a:t>
            </a:r>
            <a:endParaRPr lang="nl-NL" sz="1000" b="1">
              <a:ea typeface="Arial" pitchFamily="30" charset="0"/>
              <a:cs typeface="Arial" pitchFamily="30" charset="0"/>
            </a:endParaRPr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5029200" y="395621"/>
            <a:ext cx="2286000" cy="13017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GB" sz="1200" b="1" u="sng" dirty="0"/>
              <a:t>Outputs</a:t>
            </a:r>
            <a:endParaRPr lang="en-GB" sz="1200" dirty="0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1000" b="1" dirty="0" err="1"/>
              <a:t>Policy</a:t>
            </a:r>
            <a:r>
              <a:rPr lang="nl-NL" sz="1000" b="1" dirty="0"/>
              <a:t> </a:t>
            </a:r>
            <a:r>
              <a:rPr lang="nl-NL" sz="1000" b="1" dirty="0" err="1"/>
              <a:t>Briefs</a:t>
            </a:r>
            <a:endParaRPr lang="nl-NL" sz="1000" b="1" dirty="0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1000" b="1" dirty="0"/>
              <a:t>Video </a:t>
            </a:r>
            <a:r>
              <a:rPr lang="nl-NL" sz="1000" b="1" dirty="0" err="1"/>
              <a:t>Documentary</a:t>
            </a:r>
            <a:endParaRPr lang="nl-NL" sz="1000" b="1" dirty="0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1000" b="1" dirty="0" err="1"/>
              <a:t>Newspaper</a:t>
            </a:r>
            <a:r>
              <a:rPr lang="nl-NL" sz="1000" b="1" dirty="0"/>
              <a:t> </a:t>
            </a:r>
            <a:endParaRPr lang="nl-NL" sz="1000" b="1" dirty="0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1000" b="1" dirty="0" err="1"/>
              <a:t>Social</a:t>
            </a:r>
            <a:r>
              <a:rPr lang="nl-NL" sz="1000" b="1" dirty="0"/>
              <a:t> Media</a:t>
            </a:r>
            <a:endParaRPr lang="nl-NL" sz="1000" b="1" dirty="0">
              <a:ea typeface="Arial" pitchFamily="30" charset="0"/>
              <a:cs typeface="Arial" pitchFamily="30" charset="0"/>
            </a:endParaRPr>
          </a:p>
          <a:p>
            <a:pPr eaLnBrk="0" hangingPunct="0"/>
            <a:endParaRPr lang="nl-NL" sz="1800" dirty="0">
              <a:ea typeface="Arial" pitchFamily="30" charset="0"/>
              <a:cs typeface="Arial" pitchFamily="30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5008563" y="2281571"/>
            <a:ext cx="1849437" cy="15779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000" b="1" u="sng"/>
              <a:t>Communication Channels</a:t>
            </a:r>
            <a:endParaRPr lang="en-US" sz="1000" b="1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1000" b="1"/>
              <a:t>Policy Debate </a:t>
            </a:r>
            <a:endParaRPr lang="nl-NL" sz="1000" b="1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1000" b="1"/>
              <a:t>Meetings </a:t>
            </a:r>
            <a:endParaRPr lang="nl-NL" sz="1000" b="1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1000" b="1"/>
              <a:t>Forums</a:t>
            </a:r>
            <a:endParaRPr lang="nl-NL" sz="1000" b="1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1000" b="1"/>
              <a:t>Advocacy</a:t>
            </a:r>
            <a:endParaRPr lang="nl-NL" sz="1000" b="1">
              <a:ea typeface="Arial" pitchFamily="30" charset="0"/>
              <a:cs typeface="Arial" pitchFamily="30" charset="0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2932113" y="3295983"/>
            <a:ext cx="1428750" cy="14763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900" b="1" u="sng"/>
              <a:t>Outcomes</a:t>
            </a:r>
            <a:endParaRPr lang="en-US" sz="800" b="1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900" b="1"/>
              <a:t>New Policies</a:t>
            </a:r>
            <a:endParaRPr lang="nl-NL" sz="800" b="1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900" b="1"/>
              <a:t>National debate</a:t>
            </a:r>
            <a:endParaRPr lang="nl-NL" sz="800" b="1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900" b="1"/>
              <a:t>Program Design</a:t>
            </a:r>
            <a:endParaRPr lang="nl-NL" sz="800" b="1">
              <a:ea typeface="Arial" pitchFamily="30" charset="0"/>
              <a:cs typeface="Arial" pitchFamily="30" charset="0"/>
            </a:endParaRPr>
          </a:p>
          <a:p>
            <a:pPr eaLnBrk="0" hangingPunct="0">
              <a:buFontTx/>
              <a:buChar char="•"/>
            </a:pPr>
            <a:r>
              <a:rPr lang="nl-NL" sz="900" b="1"/>
              <a:t>Implementa</a:t>
            </a:r>
            <a:r>
              <a:rPr lang="nl-NL" sz="900"/>
              <a:t>tion changes</a:t>
            </a:r>
            <a:endParaRPr lang="nl-NL" sz="800">
              <a:ea typeface="Arial" pitchFamily="30" charset="0"/>
              <a:cs typeface="Arial" pitchFamily="30" charset="0"/>
            </a:endParaRPr>
          </a:p>
          <a:p>
            <a:pPr eaLnBrk="0" hangingPunct="0"/>
            <a:endParaRPr lang="nl-NL" sz="1800">
              <a:ea typeface="Arial" pitchFamily="30" charset="0"/>
              <a:cs typeface="Arial" pitchFamily="30" charset="0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5467350" y="4102433"/>
            <a:ext cx="1390650" cy="9080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000" b="1"/>
              <a:t>Policy </a:t>
            </a:r>
            <a:endParaRPr lang="en-US" sz="1000">
              <a:ea typeface="Arial" pitchFamily="30" charset="0"/>
              <a:cs typeface="Arial" pitchFamily="30" charset="0"/>
            </a:endParaRPr>
          </a:p>
          <a:p>
            <a:pPr eaLnBrk="0" hangingPunct="0"/>
            <a:r>
              <a:rPr lang="en-US" sz="1000" b="1"/>
              <a:t>Influencers/Advocates</a:t>
            </a:r>
            <a:endParaRPr lang="en-US" sz="1000">
              <a:ea typeface="Arial" pitchFamily="30" charset="0"/>
              <a:cs typeface="Arial" pitchFamily="30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 rot="20615205">
            <a:off x="2108200" y="781383"/>
            <a:ext cx="557213" cy="5889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 rot="6998747">
            <a:off x="5791200" y="1873583"/>
            <a:ext cx="557213" cy="5889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2890931">
            <a:off x="4468019" y="290052"/>
            <a:ext cx="604837" cy="631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6682454">
            <a:off x="2338387" y="3877009"/>
            <a:ext cx="557213" cy="5889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4505812">
            <a:off x="3024188" y="2770521"/>
            <a:ext cx="557212" cy="5889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1">
                <a:latin typeface="Calibri" pitchFamily="30" charset="0"/>
              </a:rPr>
              <a:t> </a:t>
            </a:r>
            <a:r>
              <a:rPr lang="en-US" sz="1200">
                <a:latin typeface="Calibri" pitchFamily="30" charset="0"/>
              </a:rPr>
              <a:t> </a:t>
            </a:r>
            <a:endParaRPr lang="en-US" sz="1800">
              <a:ea typeface="Arial" pitchFamily="30" charset="0"/>
              <a:cs typeface="Arial" pitchFamily="30" charset="0"/>
            </a:endParaRPr>
          </a:p>
        </p:txBody>
      </p:sp>
      <p:cxnSp>
        <p:nvCxnSpPr>
          <p:cNvPr id="15" name="AutoShape 10"/>
          <p:cNvCxnSpPr>
            <a:cxnSpLocks noChangeShapeType="1"/>
          </p:cNvCxnSpPr>
          <p:nvPr/>
        </p:nvCxnSpPr>
        <p:spPr bwMode="auto">
          <a:xfrm flipV="1">
            <a:off x="3008313" y="1513221"/>
            <a:ext cx="792162" cy="663575"/>
          </a:xfrm>
          <a:prstGeom prst="curvedConnector3">
            <a:avLst>
              <a:gd name="adj1" fmla="val 49898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" name="AutoShape 9"/>
          <p:cNvCxnSpPr>
            <a:cxnSpLocks noChangeShapeType="1"/>
          </p:cNvCxnSpPr>
          <p:nvPr/>
        </p:nvCxnSpPr>
        <p:spPr bwMode="auto">
          <a:xfrm flipV="1">
            <a:off x="3008313" y="1275096"/>
            <a:ext cx="2000250" cy="8985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" name="AutoShape 8"/>
          <p:cNvCxnSpPr>
            <a:cxnSpLocks noChangeShapeType="1"/>
          </p:cNvCxnSpPr>
          <p:nvPr/>
        </p:nvCxnSpPr>
        <p:spPr bwMode="auto">
          <a:xfrm>
            <a:off x="2932113" y="2181558"/>
            <a:ext cx="2239962" cy="449263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8" name="AutoShape 7"/>
          <p:cNvSpPr>
            <a:spLocks noChangeArrowheads="1"/>
          </p:cNvSpPr>
          <p:nvPr/>
        </p:nvSpPr>
        <p:spPr bwMode="auto">
          <a:xfrm rot="11830781">
            <a:off x="4452938" y="3518233"/>
            <a:ext cx="557212" cy="5889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" name="AutoShape 6"/>
          <p:cNvCxnSpPr>
            <a:cxnSpLocks noChangeShapeType="1"/>
          </p:cNvCxnSpPr>
          <p:nvPr/>
        </p:nvCxnSpPr>
        <p:spPr bwMode="auto">
          <a:xfrm rot="16200000" flipH="1">
            <a:off x="5962650" y="3842083"/>
            <a:ext cx="352425" cy="1809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" name="AutoShape 5"/>
          <p:cNvSpPr>
            <a:spLocks noChangeArrowheads="1"/>
          </p:cNvSpPr>
          <p:nvPr/>
        </p:nvSpPr>
        <p:spPr bwMode="auto">
          <a:xfrm rot="10800000">
            <a:off x="1066800" y="1517983"/>
            <a:ext cx="2019300" cy="812800"/>
          </a:xfrm>
          <a:prstGeom prst="flowChartMerge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>
              <a:ea typeface="Arial" pitchFamily="30" charset="0"/>
              <a:cs typeface="Arial" pitchFamily="30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143000" y="2281571"/>
            <a:ext cx="1789113" cy="1573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000" b="1"/>
              <a:t>PASGR, AIHD,INCLUDE, UNICEF,  MLEAA, NSSF, NESC, KNBS, NSPS, WB, WFP, HelpAge, Save the Children, APSP, IDS, Country govt, CBOs, Universities, Think Tanks, NGOs, Individuals</a:t>
            </a:r>
            <a:endParaRPr lang="en-US" sz="1000" b="1">
              <a:ea typeface="Arial" pitchFamily="30" charset="0"/>
              <a:cs typeface="Arial" pitchFamily="30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 rot="6309662">
            <a:off x="4689476" y="3999245"/>
            <a:ext cx="296862" cy="1376363"/>
          </a:xfrm>
          <a:prstGeom prst="downArrow">
            <a:avLst>
              <a:gd name="adj1" fmla="val 50000"/>
              <a:gd name="adj2" fmla="val 1159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008313" y="2533983"/>
            <a:ext cx="942975" cy="250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100" b="1">
                <a:latin typeface="Calibri" pitchFamily="30" charset="0"/>
              </a:rPr>
              <a:t>Short route</a:t>
            </a:r>
            <a:endParaRPr lang="en-US" sz="1800">
              <a:ea typeface="Arial" pitchFamily="30" charset="0"/>
              <a:cs typeface="Arial" pitchFamily="30" charset="0"/>
            </a:endParaRP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4452938" y="4102433"/>
            <a:ext cx="831850" cy="263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 b="1">
                <a:latin typeface="Calibri" pitchFamily="30" charset="0"/>
              </a:rPr>
              <a:t>Long route</a:t>
            </a:r>
            <a:endParaRPr lang="en-US" sz="1800">
              <a:ea typeface="Arial" pitchFamily="30" charset="0"/>
              <a:cs typeface="Arial" pitchFamily="30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4987" y="-200999"/>
            <a:ext cx="8686800" cy="245782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1600" dirty="0" smtClean="0"/>
              <a:t>UTAFITI SERA: Research Policy Community on SP in Kenya</a:t>
            </a:r>
            <a:endParaRPr lang="en-US" sz="1600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6389688" y="4993021"/>
            <a:ext cx="2754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/>
              <a:t>www.pasgr.org/utafiti-sera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F97484A-4A0D-2743-A826-B9C5CDC51F1C}" type="slidenum">
              <a:rPr lang="en-US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21</a:t>
            </a:fld>
            <a:endParaRPr lang="en-US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8641359-A594-5A4F-8FC0-96142B5AADA4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21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81000"/>
            <a:ext cx="7467600" cy="9906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pitchFamily="-96" charset="0"/>
                <a:ea typeface="ＭＳ Ｐゴシック" pitchFamily="-96" charset="-128"/>
                <a:cs typeface="ＭＳ Ｐゴシック" pitchFamily="-96" charset="-128"/>
              </a:rPr>
              <a:t>EXPECTED OUTCOMES OF UTAFITI SERA  ON SOCIAL PROTECTION IN KENYA</a:t>
            </a:r>
            <a:endParaRPr lang="en-US" sz="2800" b="1" dirty="0">
              <a:effectLst>
                <a:outerShdw blurRad="38100" dist="38100" dir="2700000" algn="tl">
                  <a:srgbClr val="DDDDDD"/>
                </a:outerShdw>
              </a:effectLst>
              <a:latin typeface="Lucida Sans Unicode" pitchFamily="-96" charset="0"/>
              <a:ea typeface="Arial" pitchFamily="-96" charset="0"/>
              <a:cs typeface="Arial" pitchFamily="-96" charset="0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2445F17-3321-E54B-BF65-78EFA2BAF4A7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21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1676400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Lucida Sans Unicode" pitchFamily="30" charset="0"/>
              <a:buAutoNum type="arabicPeriod"/>
            </a:pPr>
            <a:endParaRPr lang="en-US" sz="2000" b="1" dirty="0"/>
          </a:p>
          <a:p>
            <a:pPr marL="457200" indent="-457200">
              <a:buFont typeface="Lucida Sans Unicode" pitchFamily="30" charset="0"/>
              <a:buAutoNum type="arabicPeriod"/>
            </a:pPr>
            <a:r>
              <a:rPr lang="en-US" sz="2000" b="1" dirty="0"/>
              <a:t>Legislation on Social Protection </a:t>
            </a:r>
          </a:p>
          <a:p>
            <a:pPr marL="457200" indent="-457200">
              <a:buFont typeface="Lucida Sans Unicode" pitchFamily="30" charset="0"/>
              <a:buAutoNum type="arabicPeriod"/>
            </a:pPr>
            <a:r>
              <a:rPr lang="en-GB" sz="2000" b="1" dirty="0" err="1"/>
              <a:t>Universalization</a:t>
            </a:r>
            <a:r>
              <a:rPr lang="en-GB" sz="2000" b="1" dirty="0"/>
              <a:t> of Cash Transfer to Senior Citizens and Persons with Disabilities </a:t>
            </a:r>
          </a:p>
          <a:p>
            <a:pPr marL="457200" indent="-457200">
              <a:buFont typeface="Lucida Sans Unicode" pitchFamily="30" charset="0"/>
              <a:buAutoNum type="arabicPeriod"/>
            </a:pPr>
            <a:r>
              <a:rPr lang="en-US" sz="2000" b="1" dirty="0"/>
              <a:t>Exiting/graduation mechanisms of cash transfer  </a:t>
            </a:r>
          </a:p>
          <a:p>
            <a:pPr marL="457200" indent="-457200">
              <a:buFont typeface="Lucida Sans Unicode" pitchFamily="30" charset="0"/>
              <a:buAutoNum type="arabicPeriod"/>
            </a:pPr>
            <a:r>
              <a:rPr lang="en-US" sz="2000" b="1" dirty="0"/>
              <a:t>Sustainable Financing of Social Protection </a:t>
            </a:r>
            <a:r>
              <a:rPr lang="en-US" sz="2000" b="1" dirty="0" err="1"/>
              <a:t>Programmes</a:t>
            </a:r>
            <a:endParaRPr lang="en-US" sz="2000" b="1" dirty="0"/>
          </a:p>
          <a:p>
            <a:pPr marL="457200" indent="-457200">
              <a:buFont typeface="Lucida Sans Unicode" pitchFamily="30" charset="0"/>
              <a:buAutoNum type="arabicPeriod"/>
            </a:pPr>
            <a:r>
              <a:rPr lang="en-US" sz="2000" b="1" dirty="0"/>
              <a:t>Effective coordination of social protection </a:t>
            </a:r>
            <a:r>
              <a:rPr lang="en-US" sz="2000" b="1" dirty="0" err="1"/>
              <a:t>programmes</a:t>
            </a:r>
            <a:r>
              <a:rPr lang="en-US" sz="20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7125115-DFB9-5C49-BDDD-1AC6E566F347}" type="slidenum">
              <a:rPr lang="en-US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3</a:t>
            </a:fld>
            <a:endParaRPr lang="en-US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30" charset="-128"/>
                <a:cs typeface="ＭＳ Ｐゴシック" pitchFamily="30" charset="-128"/>
              </a:rPr>
              <a:t>CURRENT CONTEXT: AFRICA GROWTH NARRATIVE </a:t>
            </a:r>
          </a:p>
        </p:txBody>
      </p:sp>
      <p:pic>
        <p:nvPicPr>
          <p:cNvPr id="6" name="Picture 13" descr="https://theafricanfile.files.wordpress.com/2013/01/africa_rising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4" y="963083"/>
            <a:ext cx="4967821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cdn.static-economist.com/sites/default/files/20110108_WOC856_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5417" y="690038"/>
            <a:ext cx="4095586" cy="375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4008" y="4290602"/>
            <a:ext cx="1782197" cy="6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hopeless contin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4" y="592667"/>
            <a:ext cx="4212162" cy="437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6333" y="55035"/>
            <a:ext cx="8667750" cy="6096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7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CURRENT CONTEXT IS DIFFERENT 15 YEARS AGO</a:t>
            </a:r>
            <a:endParaRPr lang="en-US" sz="2700" b="1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96667" y="681038"/>
            <a:ext cx="1947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May 13th, 2000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333" y="722297"/>
            <a:ext cx="21166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0" charset="0"/>
              <a:buChar char="•"/>
            </a:pPr>
            <a:r>
              <a:rPr lang="en-US" b="1" dirty="0" smtClean="0"/>
              <a:t>1980-90s Africa Growth rate averaged about 2.5%</a:t>
            </a:r>
          </a:p>
          <a:p>
            <a:pPr>
              <a:buFont typeface="Arial" pitchFamily="30" charset="0"/>
              <a:buChar char="•"/>
            </a:pPr>
            <a:endParaRPr lang="en-US" b="1" dirty="0" smtClean="0"/>
          </a:p>
          <a:p>
            <a:pPr>
              <a:buFont typeface="Arial" pitchFamily="30" charset="0"/>
              <a:buChar char="•"/>
            </a:pPr>
            <a:r>
              <a:rPr lang="en-US" b="1" dirty="0" smtClean="0"/>
              <a:t>High levels of Poverty </a:t>
            </a:r>
          </a:p>
          <a:p>
            <a:pPr>
              <a:buFont typeface="Arial" pitchFamily="30" charset="0"/>
              <a:buChar char="•"/>
            </a:pPr>
            <a:endParaRPr lang="en-US" b="1" dirty="0" smtClean="0"/>
          </a:p>
          <a:p>
            <a:pPr>
              <a:buFont typeface="Arial" pitchFamily="30" charset="0"/>
              <a:buChar char="•"/>
            </a:pPr>
            <a:r>
              <a:rPr lang="en-US" b="1" dirty="0" smtClean="0"/>
              <a:t>Civil Wars</a:t>
            </a:r>
          </a:p>
          <a:p>
            <a:pPr>
              <a:buFont typeface="Arial" pitchFamily="30" charset="0"/>
              <a:buChar char="•"/>
            </a:pPr>
            <a:endParaRPr lang="en-US" b="1" dirty="0" smtClean="0"/>
          </a:p>
          <a:p>
            <a:pPr>
              <a:buFont typeface="Arial" pitchFamily="30" charset="0"/>
              <a:buChar char="•"/>
            </a:pPr>
            <a:r>
              <a:rPr lang="en-US" b="1" dirty="0" smtClean="0"/>
              <a:t>High Dependency on Foreign Aid</a:t>
            </a:r>
          </a:p>
          <a:p>
            <a:pPr>
              <a:buFont typeface="Arial" pitchFamily="30" charset="0"/>
              <a:buChar char="•"/>
            </a:pPr>
            <a:endParaRPr lang="en-US" b="1" dirty="0" smtClean="0"/>
          </a:p>
          <a:p>
            <a:r>
              <a:rPr lang="en-US" b="1" dirty="0" smtClean="0"/>
              <a:t>= African ‘Basket Case’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567E75-7350-A741-A011-7CAE8A799A1C}" type="slidenum">
              <a:rPr lang="en-US" smtClean="0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5</a:t>
            </a:fld>
            <a:endParaRPr lang="en-US" smtClean="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79DE978-EA6D-F745-8EE1-DEF9550F120D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5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6213" y="1730008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30" charset="0"/>
              <a:buChar char="•"/>
            </a:pPr>
            <a:r>
              <a:rPr lang="en-US" sz="2000" b="1" dirty="0"/>
              <a:t>‘African Lions’ Chase ‘Asian Tigers’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685800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30" charset="0"/>
              <a:buChar char="•"/>
            </a:pPr>
            <a:r>
              <a:rPr lang="en-US" sz="2000" b="1" dirty="0"/>
              <a:t>Can African Lions emulate Asian Tigers?</a:t>
            </a:r>
          </a:p>
        </p:txBody>
      </p:sp>
      <p:sp>
        <p:nvSpPr>
          <p:cNvPr id="8" name="AutoShape 2" descr="Image result for African tiger asia lions books"/>
          <p:cNvSpPr>
            <a:spLocks noChangeAspect="1" noChangeArrowheads="1"/>
          </p:cNvSpPr>
          <p:nvPr/>
        </p:nvSpPr>
        <p:spPr bwMode="auto">
          <a:xfrm>
            <a:off x="176213" y="-731838"/>
            <a:ext cx="100012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http://t0.gstatic.com/images?q=tbn:ANd9GcTWYckaIJ3dSfMASEMc_WYO9pdWMaqfrtKBH1a-lTJ8HmAqDnY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666" y="675218"/>
            <a:ext cx="3863447" cy="415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55035"/>
            <a:ext cx="7543800" cy="6096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CONTEXT: AFRICA </a:t>
            </a:r>
            <a: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RISING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6212" y="2677583"/>
            <a:ext cx="43640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30" charset="0"/>
              <a:buChar char="•"/>
            </a:pPr>
            <a:r>
              <a:rPr lang="en-US" sz="2000" b="1" dirty="0"/>
              <a:t>Why has Asia done so well</a:t>
            </a:r>
            <a:r>
              <a:rPr lang="en-US" sz="2000" b="1" dirty="0" smtClean="0"/>
              <a:t> with growth (reducing poverty and vulnerability) and </a:t>
            </a:r>
            <a:r>
              <a:rPr lang="en-US" sz="2000" b="1" dirty="0"/>
              <a:t>Africa not so </a:t>
            </a:r>
            <a:r>
              <a:rPr lang="en-US" sz="2000" b="1" dirty="0" smtClean="0"/>
              <a:t>well? 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Key success factor: </a:t>
            </a:r>
            <a:r>
              <a:rPr lang="en-US" sz="2000" b="1" u="sng" dirty="0"/>
              <a:t>Policy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486356-7F8D-7641-87A1-33894115F094}" type="slidenum">
              <a:rPr lang="en-US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6</a:t>
            </a:fld>
            <a:endParaRPr lang="en-US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3396B2-2F9A-404F-AB87-07ACEAEB5018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6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7CEEA34-CFF0-6044-9D6A-5676B5D01D43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6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52400"/>
            <a:ext cx="8534400" cy="6096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pitchFamily="-96" charset="-128"/>
                <a:cs typeface="Calibri"/>
              </a:rPr>
              <a:t>AFRICA RISING BUT……</a:t>
            </a:r>
            <a:endParaRPr lang="en-US" sz="3000" b="1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ＭＳ Ｐゴシック" pitchFamily="-96" charset="-128"/>
              <a:cs typeface="Calibri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4975" y="645581"/>
            <a:ext cx="85788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pitchFamily="30" charset="2"/>
              <a:buChar char="q"/>
            </a:pPr>
            <a:r>
              <a:rPr lang="en-GB" sz="2000" dirty="0" smtClean="0"/>
              <a:t>Wage </a:t>
            </a:r>
            <a:r>
              <a:rPr lang="en-GB" sz="2000" dirty="0"/>
              <a:t>employment remains disappointedly </a:t>
            </a:r>
            <a:r>
              <a:rPr lang="en-GB" sz="2000" dirty="0" smtClean="0"/>
              <a:t>low! </a:t>
            </a:r>
            <a:endParaRPr lang="en-GB" sz="2000" dirty="0"/>
          </a:p>
          <a:p>
            <a:pPr lvl="1">
              <a:buFont typeface="Wingdings" pitchFamily="30" charset="2"/>
              <a:buChar char="q"/>
            </a:pPr>
            <a:r>
              <a:rPr lang="en-GB" sz="2000" dirty="0"/>
              <a:t>GDP Growth about 6% between 2004-</a:t>
            </a:r>
            <a:r>
              <a:rPr lang="en-GB" sz="2000" dirty="0" smtClean="0"/>
              <a:t>2012 but Labour </a:t>
            </a:r>
            <a:r>
              <a:rPr lang="en-GB" sz="2000" dirty="0"/>
              <a:t>force employed in wage-paying jobs increased by only </a:t>
            </a:r>
            <a:r>
              <a:rPr lang="en-GB" sz="2000" u="sng" dirty="0"/>
              <a:t>0.4%</a:t>
            </a:r>
            <a:r>
              <a:rPr lang="en-US" sz="2000" u="sng" dirty="0"/>
              <a:t>.</a:t>
            </a:r>
            <a:r>
              <a:rPr lang="en-US" sz="2000" dirty="0" smtClean="0"/>
              <a:t> </a:t>
            </a:r>
          </a:p>
          <a:p>
            <a:pPr>
              <a:buFont typeface="Wingdings" pitchFamily="30" charset="2"/>
              <a:buChar char="q"/>
            </a:pPr>
            <a:r>
              <a:rPr lang="en-US" sz="2000" dirty="0" smtClean="0"/>
              <a:t>Growth not inclusive:</a:t>
            </a:r>
          </a:p>
          <a:p>
            <a:pPr lvl="1">
              <a:buFont typeface="Wingdings" pitchFamily="30" charset="2"/>
              <a:buChar char="q"/>
            </a:pPr>
            <a:r>
              <a:rPr lang="en-US" sz="2000" dirty="0" smtClean="0"/>
              <a:t>Employment creation sectors (agriculture and manufacturing  </a:t>
            </a:r>
            <a:r>
              <a:rPr lang="en-US" sz="2000" dirty="0"/>
              <a:t>not growing)</a:t>
            </a:r>
            <a:endParaRPr lang="en-US" sz="2000" dirty="0" smtClean="0"/>
          </a:p>
          <a:p>
            <a:pPr lvl="1">
              <a:buFont typeface="Wingdings" pitchFamily="30" charset="2"/>
              <a:buChar char="q"/>
            </a:pPr>
            <a:r>
              <a:rPr lang="en-US" sz="2000" dirty="0" smtClean="0"/>
              <a:t>Poverty not reducing substantially </a:t>
            </a:r>
          </a:p>
          <a:p>
            <a:pPr lvl="1">
              <a:buFont typeface="Wingdings" pitchFamily="30" charset="2"/>
              <a:buChar char="q"/>
            </a:pPr>
            <a:r>
              <a:rPr lang="en-US" sz="2000" dirty="0" smtClean="0"/>
              <a:t>Growing income, geographical and gender Inequality</a:t>
            </a:r>
          </a:p>
          <a:p>
            <a:pPr>
              <a:buFont typeface="Wingdings" pitchFamily="30" charset="2"/>
              <a:buChar char="q"/>
            </a:pPr>
            <a:r>
              <a:rPr lang="en-US" sz="2000" dirty="0" smtClean="0"/>
              <a:t>Service Sector becoming the leading sector and where vulnerable employment is high (informal sector).</a:t>
            </a:r>
          </a:p>
          <a:p>
            <a:r>
              <a:rPr lang="en-US" sz="2000" dirty="0" smtClean="0"/>
              <a:t> </a:t>
            </a:r>
          </a:p>
          <a:p>
            <a:pPr marL="0" lvl="1">
              <a:buFont typeface="Wingdings" pitchFamily="30" charset="2"/>
              <a:buChar char="q"/>
            </a:pPr>
            <a:r>
              <a:rPr lang="en-GB" sz="2000" dirty="0" smtClean="0"/>
              <a:t>Bottom line: Promoting inclusive growth means </a:t>
            </a:r>
            <a:r>
              <a:rPr lang="en-GB" sz="2000" u="sng" dirty="0" smtClean="0"/>
              <a:t>employment creation</a:t>
            </a:r>
            <a:r>
              <a:rPr lang="en-GB" sz="2000" dirty="0" smtClean="0"/>
              <a:t>, </a:t>
            </a:r>
            <a:r>
              <a:rPr lang="en-GB" sz="2000" u="sng" dirty="0" smtClean="0"/>
              <a:t>rising household incomes</a:t>
            </a:r>
            <a:r>
              <a:rPr lang="en-GB" sz="2000" dirty="0" smtClean="0"/>
              <a:t>, provision of </a:t>
            </a:r>
            <a:r>
              <a:rPr lang="en-GB" sz="2000" u="sng" dirty="0" smtClean="0"/>
              <a:t>social protection </a:t>
            </a:r>
            <a:r>
              <a:rPr lang="en-GB" sz="2000" dirty="0" smtClean="0"/>
              <a:t>and improving and </a:t>
            </a:r>
            <a:r>
              <a:rPr lang="en-GB" sz="2000" u="sng" dirty="0" smtClean="0"/>
              <a:t>power relationships</a:t>
            </a:r>
            <a:endParaRPr lang="en-US" sz="2000" u="sng" dirty="0" smtClean="0"/>
          </a:p>
          <a:p>
            <a:pPr>
              <a:buFont typeface="Wingdings" pitchFamily="30" charset="2"/>
              <a:buChar char="q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486356-7F8D-7641-87A1-33894115F094}" type="slidenum">
              <a:rPr lang="en-US">
                <a:latin typeface="Lucida Sans Unicode" pitchFamily="30" charset="0"/>
                <a:ea typeface="Arial" pitchFamily="30" charset="0"/>
                <a:cs typeface="Arial" pitchFamily="30" charset="0"/>
              </a:rPr>
              <a:pPr/>
              <a:t>7</a:t>
            </a:fld>
            <a:endParaRPr lang="en-US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3396B2-2F9A-404F-AB87-07ACEAEB5018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7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7CEEA34-CFF0-6044-9D6A-5676B5D01D43}" type="slidenum">
              <a:rPr lang="en-US" sz="1000">
                <a:latin typeface="Lucida Sans Unicode" pitchFamily="30" charset="0"/>
                <a:ea typeface="Arial" pitchFamily="30" charset="0"/>
                <a:cs typeface="Arial" pitchFamily="30" charset="0"/>
              </a:rPr>
              <a:pPr algn="r"/>
              <a:t>7</a:t>
            </a:fld>
            <a:endParaRPr lang="en-US" sz="1000">
              <a:latin typeface="Lucida Sans Unicode" pitchFamily="30" charset="0"/>
              <a:ea typeface="Arial" pitchFamily="30" charset="0"/>
              <a:cs typeface="Arial" pitchFamily="30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15898"/>
            <a:ext cx="8534400" cy="6096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pitchFamily="-96" charset="-128"/>
                <a:cs typeface="Calibri"/>
              </a:rPr>
              <a:t>SOCIAL PROTECTION POLICY &amp; PROGRAMS</a:t>
            </a:r>
            <a:endParaRPr lang="en-US" sz="3000" b="1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ＭＳ Ｐゴシック" pitchFamily="-96" charset="-128"/>
              <a:cs typeface="Calibri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43418" y="719669"/>
            <a:ext cx="8770408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pitchFamily="30" charset="2"/>
              <a:buChar char="q"/>
            </a:pPr>
            <a:r>
              <a:rPr lang="en-US" sz="1900" dirty="0" smtClean="0"/>
              <a:t>For the past decade African </a:t>
            </a:r>
            <a:r>
              <a:rPr lang="en-US" sz="1900" dirty="0" err="1" smtClean="0"/>
              <a:t>govt’s</a:t>
            </a:r>
            <a:r>
              <a:rPr lang="en-US" sz="1900" dirty="0" smtClean="0"/>
              <a:t>. DP, multilateral agencies, African Union have placed high priority on SP as an instrument for reducing poverty, vulnerability, unemployment and underemployment in Africa (AU, 2004; 2006; 2010; DFID, 2005; UNICEF 2011; 2008; EU, 2010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 </a:t>
            </a:r>
            <a:endParaRPr lang="en-US" sz="1900" b="1" dirty="0" smtClean="0">
              <a:cs typeface="Calibri"/>
            </a:endParaRPr>
          </a:p>
          <a:p>
            <a:pPr>
              <a:buFont typeface="Wingdings" pitchFamily="30" charset="2"/>
              <a:buChar char="q"/>
            </a:pPr>
            <a:r>
              <a:rPr lang="en-US" sz="1900" b="1" dirty="0" smtClean="0">
                <a:cs typeface="Calibri"/>
              </a:rPr>
              <a:t>Many African countries have introduced various social protection </a:t>
            </a:r>
            <a:r>
              <a:rPr lang="en-US" sz="1900" b="1" dirty="0" err="1" smtClean="0">
                <a:cs typeface="Calibri"/>
              </a:rPr>
              <a:t>programmes</a:t>
            </a:r>
            <a:r>
              <a:rPr lang="en-US" sz="1900" b="1" dirty="0" smtClean="0">
                <a:cs typeface="Calibri"/>
              </a:rPr>
              <a:t>. </a:t>
            </a:r>
          </a:p>
          <a:p>
            <a:pPr lvl="1">
              <a:buFont typeface="Wingdings" pitchFamily="30" charset="2"/>
              <a:buChar char="q"/>
            </a:pPr>
            <a:r>
              <a:rPr lang="en-GB" sz="1700" b="1" dirty="0" smtClean="0"/>
              <a:t>Protective services “come to the rescue” of vulnerable people in crisis: food aid, </a:t>
            </a:r>
            <a:r>
              <a:rPr lang="en-GB" sz="1700" b="1" u="sng" dirty="0" smtClean="0"/>
              <a:t>cash transfers </a:t>
            </a:r>
            <a:r>
              <a:rPr lang="en-GB" sz="1700" b="1" dirty="0" smtClean="0"/>
              <a:t>to people with disability and old age)</a:t>
            </a:r>
          </a:p>
          <a:p>
            <a:pPr lvl="1">
              <a:buFont typeface="Wingdings" pitchFamily="30" charset="2"/>
              <a:buChar char="q"/>
            </a:pPr>
            <a:r>
              <a:rPr lang="en-GB" sz="1700" b="1" dirty="0" err="1" smtClean="0"/>
              <a:t>Promotive</a:t>
            </a:r>
            <a:r>
              <a:rPr lang="en-GB" sz="1700" b="1" dirty="0" smtClean="0"/>
              <a:t> services: “improve livelihoods” (income-generating activities, skills training)</a:t>
            </a:r>
          </a:p>
          <a:p>
            <a:pPr lvl="1">
              <a:buFont typeface="Wingdings" pitchFamily="30" charset="2"/>
              <a:buChar char="q"/>
            </a:pPr>
            <a:r>
              <a:rPr lang="en-GB" sz="1700" b="1" dirty="0" smtClean="0"/>
              <a:t>Preventive services: Health insurance; free Maternal health</a:t>
            </a:r>
          </a:p>
          <a:p>
            <a:pPr lvl="1">
              <a:buFont typeface="Wingdings" pitchFamily="30" charset="2"/>
              <a:buChar char="q"/>
            </a:pPr>
            <a:r>
              <a:rPr lang="en-US" sz="1700" b="1" dirty="0" err="1" smtClean="0"/>
              <a:t>Transformativ</a:t>
            </a:r>
            <a:r>
              <a:rPr lang="en-GB" sz="1700" b="1" i="1" dirty="0" err="1" smtClean="0"/>
              <a:t>e</a:t>
            </a:r>
            <a:r>
              <a:rPr lang="en-GB" sz="1700" b="1" i="1" dirty="0" smtClean="0"/>
              <a:t> services:</a:t>
            </a:r>
            <a:r>
              <a:rPr lang="en-GB" sz="1700" b="1" dirty="0" smtClean="0"/>
              <a:t> “changing social structures &amp; power relations” that lead to inequality: Affirmative action, minimum wage rules, etc</a:t>
            </a:r>
            <a:endParaRPr lang="en-US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221979"/>
            <a:ext cx="7924800" cy="493778"/>
          </a:xfrm>
        </p:spPr>
        <p:txBody>
          <a:bodyPr>
            <a:normAutofit/>
          </a:bodyPr>
          <a:lstStyle/>
          <a:p>
            <a:pPr>
              <a:defRPr sz="1800" b="0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Coverage of safety net programs has been increasing…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941644"/>
            <a:ext cx="5051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World Bank (2015) State of Social Safety </a:t>
            </a:r>
            <a:r>
              <a:rPr lang="en-US" sz="2000" b="1" dirty="0"/>
              <a:t>N</a:t>
            </a:r>
            <a:r>
              <a:rPr lang="en-US" sz="2000" b="1" dirty="0" smtClean="0"/>
              <a:t>ets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243237726"/>
              </p:ext>
            </p:extLst>
          </p:nvPr>
        </p:nvGraphicFramePr>
        <p:xfrm>
          <a:off x="762001" y="715757"/>
          <a:ext cx="7821222" cy="320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008" y="4434315"/>
            <a:ext cx="1792439" cy="4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838" y="179095"/>
            <a:ext cx="7317563" cy="405212"/>
          </a:xfrm>
        </p:spPr>
        <p:txBody>
          <a:bodyPr/>
          <a:lstStyle/>
          <a:p>
            <a:r>
              <a:rPr lang="en-US" dirty="0" smtClean="0"/>
              <a:t>SOCIAL ASSISTANCE PROGRAMMES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2833" y="658387"/>
          <a:ext cx="8667750" cy="418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250"/>
                <a:gridCol w="2786578"/>
                <a:gridCol w="1277395"/>
                <a:gridCol w="1186150"/>
                <a:gridCol w="2306377"/>
              </a:tblGrid>
              <a:tr h="493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Calibri"/>
                          <a:ea typeface="Cambria"/>
                          <a:cs typeface="Calibri"/>
                        </a:rPr>
                        <a:t>COUNTRY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Calibri"/>
                          <a:ea typeface="Cambria"/>
                          <a:cs typeface="Calibri"/>
                        </a:rPr>
                        <a:t>SOCIAL TRANSFER PROGRAMME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mbria"/>
                          <a:cs typeface="Calibri"/>
                        </a:rPr>
                        <a:t> YEAR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Calibri"/>
                          <a:ea typeface="Cambria"/>
                          <a:cs typeface="Calibri"/>
                        </a:rPr>
                        <a:t>US$PER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  <a:latin typeface="Calibri"/>
                          <a:ea typeface="Cambria"/>
                          <a:cs typeface="Calibri"/>
                        </a:rPr>
                        <a:t>HHs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Calibri"/>
                          <a:ea typeface="Cambria"/>
                          <a:cs typeface="Calibri"/>
                        </a:rPr>
                        <a:t>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Calibri"/>
                          <a:ea typeface="Cambria"/>
                          <a:cs typeface="Calibri"/>
                        </a:rPr>
                        <a:t>MONTH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Calibri"/>
                          <a:ea typeface="Cambria"/>
                          <a:cs typeface="Calibri"/>
                        </a:rPr>
                        <a:t>FUNDERS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45457"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Ethiopia</a:t>
                      </a:r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 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PSNP</a:t>
                      </a:r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 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2005</a:t>
                      </a:r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 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CIDA, Dutch Govt. EC, Irish Aid, SIDA, USAID, </a:t>
                      </a: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DfID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, DANIDA &amp; WB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19751"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Ghana</a:t>
                      </a:r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 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LEAP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2009</a:t>
                      </a:r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 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US$12.5-25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GoG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, DFID &amp;</a:t>
                      </a:r>
                      <a:r>
                        <a:rPr lang="en-US" sz="1500" b="1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World Bank</a:t>
                      </a:r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 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55018"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Kenya</a:t>
                      </a:r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 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OPCT;</a:t>
                      </a:r>
                      <a:r>
                        <a:rPr lang="en-US" sz="1500" b="1" baseline="0" dirty="0" smtClean="0">
                          <a:latin typeface="Calibri"/>
                          <a:cs typeface="Calibri"/>
                        </a:rPr>
                        <a:t> OVC, PWSD, HSNP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2004</a:t>
                      </a:r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 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US$20-25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Government, UNICEF, DFID</a:t>
                      </a:r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  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19751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Lesotho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Child Grant </a:t>
                      </a: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Programme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  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2011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US$12-75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Government &amp; EU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19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/>
                          <a:ea typeface="Cambria"/>
                          <a:cs typeface="Calibri"/>
                        </a:rPr>
                        <a:t>Malawi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/>
                          <a:ea typeface="Cambria"/>
                          <a:cs typeface="Calibri"/>
                        </a:rPr>
                        <a:t>Social Cash </a:t>
                      </a:r>
                      <a:r>
                        <a:rPr lang="en-US" sz="1500" b="1" dirty="0" smtClean="0">
                          <a:latin typeface="Calibri"/>
                          <a:ea typeface="Cambria"/>
                          <a:cs typeface="Calibri"/>
                        </a:rPr>
                        <a:t>Transfer</a:t>
                      </a:r>
                      <a:endParaRPr lang="en-US" sz="1500" b="1" dirty="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2007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US$13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Calibri"/>
                          <a:cs typeface="Calibri"/>
                        </a:rPr>
                        <a:t>USAID,</a:t>
                      </a:r>
                      <a:r>
                        <a:rPr lang="en-US" sz="1500" b="1" baseline="0" dirty="0" smtClean="0">
                          <a:latin typeface="Calibri"/>
                          <a:cs typeface="Calibri"/>
                        </a:rPr>
                        <a:t> World Bank, </a:t>
                      </a:r>
                      <a:r>
                        <a:rPr lang="en-US" sz="1500" b="1" baseline="0" dirty="0" err="1" smtClean="0">
                          <a:latin typeface="Calibri"/>
                          <a:cs typeface="Calibri"/>
                        </a:rPr>
                        <a:t>GoM</a:t>
                      </a:r>
                      <a:endParaRPr lang="en-US" sz="15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522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/>
                          <a:ea typeface="Cambria"/>
                          <a:cs typeface="Calibri"/>
                        </a:rPr>
                        <a:t>Uganda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/>
                          <a:ea typeface="Cambria"/>
                          <a:cs typeface="Calibri"/>
                        </a:rPr>
                        <a:t>Social Assistance Grants for Empowerment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mbria"/>
                          <a:cs typeface="Calibri"/>
                        </a:rPr>
                        <a:t>2010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mbria"/>
                          <a:cs typeface="Calibri"/>
                        </a:rPr>
                        <a:t>US$8</a:t>
                      </a:r>
                      <a:endParaRPr lang="en-US" sz="1500" b="1" dirty="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/>
                          <a:ea typeface="Cambria"/>
                          <a:cs typeface="Calibri"/>
                        </a:rPr>
                        <a:t>Government, </a:t>
                      </a:r>
                      <a:r>
                        <a:rPr lang="en-US" sz="1500" b="1" dirty="0" err="1">
                          <a:latin typeface="Calibri"/>
                          <a:ea typeface="Cambria"/>
                          <a:cs typeface="Calibri"/>
                        </a:rPr>
                        <a:t>DfID</a:t>
                      </a:r>
                      <a:r>
                        <a:rPr lang="en-US" sz="1500" b="1" dirty="0">
                          <a:latin typeface="Calibri"/>
                          <a:ea typeface="Cambria"/>
                          <a:cs typeface="Calibri"/>
                        </a:rPr>
                        <a:t>, UNICEF and Irish Aid</a:t>
                      </a:r>
                    </a:p>
                  </a:txBody>
                  <a:tcPr marL="68580" marR="68580" marT="0" marB="0"/>
                </a:tc>
              </a:tr>
              <a:tr h="292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mbria"/>
                          <a:cs typeface="Calibri"/>
                        </a:rPr>
                        <a:t>Zambia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mbria"/>
                          <a:cs typeface="Calibri"/>
                        </a:rPr>
                        <a:t>Child Grant Programme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mbria"/>
                          <a:cs typeface="Calibri"/>
                        </a:rPr>
                        <a:t>2010</a:t>
                      </a:r>
                      <a:endParaRPr lang="en-US" sz="1500" b="1" dirty="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mbria"/>
                          <a:cs typeface="Calibri"/>
                        </a:rPr>
                        <a:t>US$12</a:t>
                      </a:r>
                      <a:endParaRPr lang="en-US" sz="1500" b="1" dirty="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/>
                          <a:ea typeface="Cambria"/>
                          <a:cs typeface="Calibri"/>
                        </a:rPr>
                        <a:t>Government, UNICEF</a:t>
                      </a:r>
                    </a:p>
                  </a:txBody>
                  <a:tcPr marL="68580" marR="68580" marT="0" marB="0"/>
                </a:tc>
              </a:tr>
              <a:tr h="2928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/>
                          <a:ea typeface="Cambria"/>
                          <a:cs typeface="Calibri"/>
                        </a:rPr>
                        <a:t>Tanzania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/>
                          <a:ea typeface="Cambria"/>
                          <a:cs typeface="Calibri"/>
                        </a:rPr>
                        <a:t>Tanzania Social Action Fund</a:t>
                      </a:r>
                      <a:r>
                        <a:rPr lang="en-US" sz="1500" b="1" dirty="0" smtClean="0">
                          <a:latin typeface="Calibri"/>
                          <a:ea typeface="Cambria"/>
                          <a:cs typeface="Calibri"/>
                        </a:rPr>
                        <a:t>  </a:t>
                      </a:r>
                      <a:endParaRPr lang="en-US" sz="1500" b="1" dirty="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Calibri"/>
                          <a:ea typeface="Cambria"/>
                          <a:cs typeface="Calibri"/>
                        </a:rPr>
                        <a:t>2009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CLUDE PowerPoint basis-licht 10102014">
  <a:themeElements>
    <a:clrScheme name="Custom 2">
      <a:dk1>
        <a:srgbClr val="373737"/>
      </a:dk1>
      <a:lt1>
        <a:srgbClr val="FFFFFF"/>
      </a:lt1>
      <a:dk2>
        <a:srgbClr val="28588E"/>
      </a:dk2>
      <a:lt2>
        <a:srgbClr val="CCCCCC"/>
      </a:lt2>
      <a:accent1>
        <a:srgbClr val="F9B233"/>
      </a:accent1>
      <a:accent2>
        <a:srgbClr val="E41949"/>
      </a:accent2>
      <a:accent3>
        <a:srgbClr val="999999"/>
      </a:accent3>
      <a:accent4>
        <a:srgbClr val="3A385E"/>
      </a:accent4>
      <a:accent5>
        <a:srgbClr val="78C8FF"/>
      </a:accent5>
      <a:accent6>
        <a:srgbClr val="F58B53"/>
      </a:accent6>
      <a:hlink>
        <a:srgbClr val="4ABE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91440" bIns="0" rtlCol="0" anchor="t">
        <a:normAutofit/>
      </a:bodyPr>
      <a:lstStyle>
        <a:defPPr>
          <a:lnSpc>
            <a:spcPct val="120000"/>
          </a:lnSpc>
          <a:defRPr sz="1600" dirty="0" smtClean="0">
            <a:solidFill>
              <a:schemeClr val="bg1"/>
            </a:solidFill>
            <a:latin typeface="Helvetica Light"/>
            <a:cs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INCLUDE PowerPoint basis-licht 10102014</Template>
  <TotalTime>6380</TotalTime>
  <Words>1512</Words>
  <Application>Microsoft Office PowerPoint</Application>
  <PresentationFormat>Diavoorstelling (16:9)</PresentationFormat>
  <Paragraphs>253</Paragraphs>
  <Slides>21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Koppelingen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3" baseType="lpstr">
      <vt:lpstr>INCLUDE PowerPoint basis-licht 10102014</vt:lpstr>
      <vt:lpstr>???</vt:lpstr>
      <vt:lpstr>PUTTING KNOWLEDGE TO WORK  </vt:lpstr>
      <vt:lpstr>Dia 2</vt:lpstr>
      <vt:lpstr>CURRENT CONTEXT: AFRICA GROWTH NARRATIVE </vt:lpstr>
      <vt:lpstr>Dia 4</vt:lpstr>
      <vt:lpstr>Dia 5</vt:lpstr>
      <vt:lpstr>Dia 6</vt:lpstr>
      <vt:lpstr>Dia 7</vt:lpstr>
      <vt:lpstr>Coverage of safety net programs has been increasing…</vt:lpstr>
      <vt:lpstr>SOCIAL ASSISTANCE PROGRAMMES</vt:lpstr>
      <vt:lpstr>HOUSEHOLDS BENEFTING FROM SOCIAL ASSISTANCE PROGRAMMES IN KENYA</vt:lpstr>
      <vt:lpstr>SPENDING ON SOCIAL ASSISTANCE IN AFRICA</vt:lpstr>
      <vt:lpstr>Dia 12</vt:lpstr>
      <vt:lpstr>Dia 13</vt:lpstr>
      <vt:lpstr>Dia 14</vt:lpstr>
      <vt:lpstr>Dia 15</vt:lpstr>
      <vt:lpstr>Dia 16</vt:lpstr>
      <vt:lpstr>THE CREATION OF UTAFITI SERA TO BRIDGE THE GAP BETWEEN RESEARCH, POLICY AND PRACTICE ON SOCIAL PROTECTION IN KENYA </vt:lpstr>
      <vt:lpstr>MEMBERS OF THE COMMUNITY. UTAFITI SERA FORUM MAY 10, 2016</vt:lpstr>
      <vt:lpstr>Dia 19</vt:lpstr>
      <vt:lpstr>UTAFITI SERA: Research Policy Community on SP in Kenya</vt:lpstr>
      <vt:lpstr>Dia 21</vt:lpstr>
    </vt:vector>
  </TitlesOfParts>
  <Company>Universiteit Leiden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Visiting, Fellows 08</dc:creator>
  <cp:lastModifiedBy>Frank</cp:lastModifiedBy>
  <cp:revision>167</cp:revision>
  <dcterms:created xsi:type="dcterms:W3CDTF">2016-06-19T15:33:45Z</dcterms:created>
  <dcterms:modified xsi:type="dcterms:W3CDTF">2016-07-07T15:52:30Z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